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4475" r:id="rId2"/>
    <p:sldMasterId id="2147484481" r:id="rId3"/>
  </p:sldMasterIdLst>
  <p:notesMasterIdLst>
    <p:notesMasterId r:id="rId65"/>
  </p:notesMasterIdLst>
  <p:handoutMasterIdLst>
    <p:handoutMasterId r:id="rId66"/>
  </p:handoutMasterIdLst>
  <p:sldIdLst>
    <p:sldId id="256" r:id="rId4"/>
    <p:sldId id="1091" r:id="rId5"/>
    <p:sldId id="980" r:id="rId6"/>
    <p:sldId id="1072" r:id="rId7"/>
    <p:sldId id="1073" r:id="rId8"/>
    <p:sldId id="1074" r:id="rId9"/>
    <p:sldId id="1154" r:id="rId10"/>
    <p:sldId id="981" r:id="rId11"/>
    <p:sldId id="982" r:id="rId12"/>
    <p:sldId id="983" r:id="rId13"/>
    <p:sldId id="986" r:id="rId14"/>
    <p:sldId id="987" r:id="rId15"/>
    <p:sldId id="1087" r:id="rId16"/>
    <p:sldId id="1089" r:id="rId17"/>
    <p:sldId id="1002" r:id="rId18"/>
    <p:sldId id="991" r:id="rId19"/>
    <p:sldId id="1084" r:id="rId20"/>
    <p:sldId id="992" r:id="rId21"/>
    <p:sldId id="1081" r:id="rId22"/>
    <p:sldId id="1003" r:id="rId23"/>
    <p:sldId id="1083" r:id="rId24"/>
    <p:sldId id="1090" r:id="rId25"/>
    <p:sldId id="1082" r:id="rId26"/>
    <p:sldId id="1088" r:id="rId27"/>
    <p:sldId id="1085" r:id="rId28"/>
    <p:sldId id="996" r:id="rId29"/>
    <p:sldId id="997" r:id="rId30"/>
    <p:sldId id="998" r:id="rId31"/>
    <p:sldId id="999" r:id="rId32"/>
    <p:sldId id="1000" r:id="rId33"/>
    <p:sldId id="1001" r:id="rId34"/>
    <p:sldId id="1004" r:id="rId35"/>
    <p:sldId id="1005" r:id="rId36"/>
    <p:sldId id="1006" r:id="rId37"/>
    <p:sldId id="1007" r:id="rId38"/>
    <p:sldId id="1008" r:id="rId39"/>
    <p:sldId id="1010" r:id="rId40"/>
    <p:sldId id="1122" r:id="rId41"/>
    <p:sldId id="1011" r:id="rId42"/>
    <p:sldId id="1009" r:id="rId43"/>
    <p:sldId id="1077" r:id="rId44"/>
    <p:sldId id="1078" r:id="rId45"/>
    <p:sldId id="1079" r:id="rId46"/>
    <p:sldId id="1038" r:id="rId47"/>
    <p:sldId id="1156" r:id="rId48"/>
    <p:sldId id="1157" r:id="rId49"/>
    <p:sldId id="1158" r:id="rId50"/>
    <p:sldId id="1160" r:id="rId51"/>
    <p:sldId id="1161" r:id="rId52"/>
    <p:sldId id="1163" r:id="rId53"/>
    <p:sldId id="1162" r:id="rId54"/>
    <p:sldId id="1151" r:id="rId55"/>
    <p:sldId id="1042" r:id="rId56"/>
    <p:sldId id="1165" r:id="rId57"/>
    <p:sldId id="1045" r:id="rId58"/>
    <p:sldId id="1044" r:id="rId59"/>
    <p:sldId id="1046" r:id="rId60"/>
    <p:sldId id="1164" r:id="rId61"/>
    <p:sldId id="1166" r:id="rId62"/>
    <p:sldId id="1167" r:id="rId63"/>
    <p:sldId id="1075" r:id="rId64"/>
  </p:sldIdLst>
  <p:sldSz cx="9144000" cy="6858000" type="screen4x3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Neo" initials="N" lastIdx="24" clrIdx="0"/>
  <p:cmAuthor id="1" name="caoxs" initials="cxs" lastIdx="31" clrIdx="1"/>
  <p:cmAuthor id="2" name="Chen Jun" initials="CJ" lastIdx="7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F9900"/>
    <a:srgbClr val="E2E2F6"/>
    <a:srgbClr val="99CCFF"/>
    <a:srgbClr val="F4C4F2"/>
    <a:srgbClr val="66CCFF"/>
    <a:srgbClr val="000000"/>
    <a:srgbClr val="B2B2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3250" autoAdjust="0"/>
    <p:restoredTop sz="84776" autoAdjust="0"/>
  </p:normalViewPr>
  <p:slideViewPr>
    <p:cSldViewPr>
      <p:cViewPr varScale="1">
        <p:scale>
          <a:sx n="53" d="100"/>
          <a:sy n="53" d="100"/>
        </p:scale>
        <p:origin x="893" y="3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1" d="100"/>
          <a:sy n="51" d="100"/>
        </p:scale>
        <p:origin x="2693" y="4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presProps" Target="presProps.xml"/><Relationship Id="rId7" Type="http://schemas.openxmlformats.org/officeDocument/2006/relationships/slide" Target="slides/slide4.xml"/><Relationship Id="rId71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handoutMaster" Target="handoutMasters/handoutMaster1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viewProps" Target="viewProp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commentAuthors" Target="commentAuthors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A1D1E0-680C-4A19-B963-D64ED509134B}" type="datetimeFigureOut">
              <a:rPr lang="zh-CN" altLang="en-US" smtClean="0"/>
              <a:t>2021-01-07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9D0F98-4575-4911-87E0-35ACB4F580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967743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704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 dirty="0" smtClean="0"/>
              <a:t>单击此处编辑母版文本样式</a:t>
            </a:r>
          </a:p>
          <a:p>
            <a:pPr lvl="1"/>
            <a:r>
              <a:rPr lang="zh-CN" altLang="en-US" noProof="0" dirty="0" smtClean="0"/>
              <a:t>第二级</a:t>
            </a:r>
          </a:p>
          <a:p>
            <a:pPr lvl="2"/>
            <a:r>
              <a:rPr lang="zh-CN" altLang="en-US" noProof="0" dirty="0" smtClean="0"/>
              <a:t>第三级</a:t>
            </a:r>
          </a:p>
          <a:p>
            <a:pPr lvl="3"/>
            <a:r>
              <a:rPr lang="zh-CN" altLang="en-US" noProof="0" dirty="0" smtClean="0"/>
              <a:t>第四级</a:t>
            </a:r>
          </a:p>
          <a:p>
            <a:pPr lvl="4"/>
            <a:r>
              <a:rPr lang="zh-CN" altLang="en-US" noProof="0" dirty="0" smtClean="0"/>
              <a:t>第五级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ea typeface="宋体" pitchFamily="2" charset="-122"/>
              </a:defRPr>
            </a:lvl1pPr>
          </a:lstStyle>
          <a:p>
            <a:pPr>
              <a:defRPr/>
            </a:pPr>
            <a:fld id="{D9CB0A33-DAC1-4DF1-AC78-D975D271AC1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06111585"/>
      </p:ext>
    </p:extLst>
  </p:cSld>
  <p:clrMap bg1="lt1" tx1="dk1" bg2="lt2" tx2="dk2" accent1="accent1" accent2="accent2" accent3="accent3" accent4="accent4" accent5="accent5" accent6="accent6" hlink="hlink" folHlink="folHlink"/>
  <p:notesStyle>
    <a:lvl1pPr indent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9CB0A33-DAC1-4DF1-AC78-D975D271AC1A}" type="slidenum">
              <a:rPr lang="en-US" altLang="zh-CN" smtClean="0"/>
              <a:pPr>
                <a:defRPr/>
              </a:pPr>
              <a:t>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46342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9CB0A33-DAC1-4DF1-AC78-D975D271AC1A}" type="slidenum">
              <a:rPr lang="en-US" altLang="zh-CN" smtClean="0"/>
              <a:pPr>
                <a:defRPr/>
              </a:pPr>
              <a:t>29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062669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9CB0A33-DAC1-4DF1-AC78-D975D271AC1A}" type="slidenum">
              <a:rPr lang="en-US" altLang="zh-CN" smtClean="0"/>
              <a:pPr>
                <a:defRPr/>
              </a:pPr>
              <a:t>30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452896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9CB0A33-DAC1-4DF1-AC78-D975D271AC1A}" type="slidenum">
              <a:rPr lang="en-US" altLang="zh-CN" smtClean="0"/>
              <a:pPr>
                <a:defRPr/>
              </a:pPr>
              <a:t>48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298608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9CB0A33-DAC1-4DF1-AC78-D975D271AC1A}" type="slidenum">
              <a:rPr lang="en-US" altLang="zh-CN" smtClean="0"/>
              <a:pPr>
                <a:defRPr/>
              </a:pPr>
              <a:t>51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755608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9CB0A33-DAC1-4DF1-AC78-D975D271AC1A}" type="slidenum">
              <a:rPr lang="en-US" altLang="zh-CN" smtClean="0"/>
              <a:pPr>
                <a:defRPr/>
              </a:pPr>
              <a:t>52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942131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3850" y="1124744"/>
            <a:ext cx="8424863" cy="1224136"/>
          </a:xfrm>
          <a:prstGeom prst="rect">
            <a:avLst/>
          </a:prstGeom>
        </p:spPr>
        <p:txBody>
          <a:bodyPr/>
          <a:lstStyle>
            <a:lvl1pPr>
              <a:defRPr baseline="0">
                <a:solidFill>
                  <a:srgbClr val="0000FF"/>
                </a:solidFill>
                <a:effectLst/>
                <a:latin typeface="Arial Unicode MS" panose="020B0604020202020204" pitchFamily="34" charset="-122"/>
                <a:ea typeface="楷体" panose="02010609060101010101" pitchFamily="49" charset="-122"/>
              </a:defRPr>
            </a:lvl1pPr>
          </a:lstStyle>
          <a:p>
            <a:endParaRPr lang="zh-CN" altLang="en-US" dirty="0"/>
          </a:p>
        </p:txBody>
      </p:sp>
      <p:pic>
        <p:nvPicPr>
          <p:cNvPr id="5" name="Picture 4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0" y="4764088"/>
            <a:ext cx="9144000" cy="2093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标题 1"/>
          <p:cNvSpPr txBox="1">
            <a:spLocks/>
          </p:cNvSpPr>
          <p:nvPr userDrawn="1"/>
        </p:nvSpPr>
        <p:spPr>
          <a:xfrm>
            <a:off x="344506" y="3573016"/>
            <a:ext cx="8424863" cy="720725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9900"/>
                </a:solidFill>
                <a:effectLst/>
                <a:latin typeface="+mj-lt"/>
                <a:ea typeface="黑体" pitchFamily="2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99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黑体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99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黑体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99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黑体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99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黑体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99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黑体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99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黑体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99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黑体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99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黑体" pitchFamily="2" charset="-122"/>
              </a:defRPr>
            </a:lvl9pPr>
          </a:lstStyle>
          <a:p>
            <a:endParaRPr lang="zh-CN" altLang="en-US" dirty="0"/>
          </a:p>
        </p:txBody>
      </p:sp>
      <p:sp>
        <p:nvSpPr>
          <p:cNvPr id="14" name="文本占位符 13"/>
          <p:cNvSpPr>
            <a:spLocks noGrp="1"/>
          </p:cNvSpPr>
          <p:nvPr>
            <p:ph type="body" sz="quarter" idx="10"/>
          </p:nvPr>
        </p:nvSpPr>
        <p:spPr>
          <a:xfrm>
            <a:off x="344505" y="3356992"/>
            <a:ext cx="8424863" cy="1296144"/>
          </a:xfrm>
          <a:prstGeom prst="rect">
            <a:avLst/>
          </a:prstGeom>
        </p:spPr>
        <p:txBody>
          <a:bodyPr anchor="ctr" anchorCtr="1"/>
          <a:lstStyle>
            <a:lvl1pPr marL="0" indent="0" algn="ctr" fontAlgn="base">
              <a:buNone/>
              <a:defRPr baseline="0">
                <a:solidFill>
                  <a:srgbClr val="0070C0"/>
                </a:solidFill>
                <a:latin typeface="Arial Unicode MS" panose="020B0604020202020204" pitchFamily="34" charset="-122"/>
                <a:ea typeface="仿宋" panose="02010609060101010101" pitchFamily="49" charset="-122"/>
              </a:defRPr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9536982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488729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3850" y="1124744"/>
            <a:ext cx="8424863" cy="1224136"/>
          </a:xfrm>
          <a:prstGeom prst="rect">
            <a:avLst/>
          </a:prstGeom>
        </p:spPr>
        <p:txBody>
          <a:bodyPr/>
          <a:lstStyle>
            <a:lvl1pPr>
              <a:defRPr baseline="0">
                <a:solidFill>
                  <a:srgbClr val="0000FF"/>
                </a:solidFill>
                <a:effectLst/>
                <a:latin typeface="Arial Unicode MS" panose="020B0604020202020204" pitchFamily="34" charset="-122"/>
                <a:ea typeface="楷体" panose="02010609060101010101" pitchFamily="49" charset="-122"/>
              </a:defRPr>
            </a:lvl1pPr>
          </a:lstStyle>
          <a:p>
            <a:endParaRPr lang="zh-CN" altLang="en-US" dirty="0"/>
          </a:p>
        </p:txBody>
      </p:sp>
      <p:pic>
        <p:nvPicPr>
          <p:cNvPr id="5" name="Picture 4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0" y="4764088"/>
            <a:ext cx="9144000" cy="2093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标题 1"/>
          <p:cNvSpPr txBox="1">
            <a:spLocks/>
          </p:cNvSpPr>
          <p:nvPr userDrawn="1"/>
        </p:nvSpPr>
        <p:spPr>
          <a:xfrm>
            <a:off x="344506" y="3573016"/>
            <a:ext cx="8424863" cy="720725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9900"/>
                </a:solidFill>
                <a:effectLst/>
                <a:latin typeface="+mj-lt"/>
                <a:ea typeface="黑体" pitchFamily="2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99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黑体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99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黑体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99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黑体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99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黑体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99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黑体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99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黑体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99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黑体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99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黑体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FF9900"/>
              </a:solidFill>
              <a:effectLst/>
              <a:uLnTx/>
              <a:uFillTx/>
              <a:latin typeface="Tw Cen MT" panose="020B0602020104020603"/>
              <a:ea typeface="黑体" pitchFamily="2" charset="-122"/>
              <a:cs typeface="+mj-cs"/>
            </a:endParaRPr>
          </a:p>
        </p:txBody>
      </p:sp>
      <p:sp>
        <p:nvSpPr>
          <p:cNvPr id="14" name="文本占位符 13"/>
          <p:cNvSpPr>
            <a:spLocks noGrp="1"/>
          </p:cNvSpPr>
          <p:nvPr>
            <p:ph type="body" sz="quarter" idx="10"/>
          </p:nvPr>
        </p:nvSpPr>
        <p:spPr>
          <a:xfrm>
            <a:off x="344505" y="3356992"/>
            <a:ext cx="8424863" cy="1296144"/>
          </a:xfrm>
          <a:prstGeom prst="rect">
            <a:avLst/>
          </a:prstGeom>
        </p:spPr>
        <p:txBody>
          <a:bodyPr anchor="ctr" anchorCtr="1"/>
          <a:lstStyle>
            <a:lvl1pPr marL="0" indent="0" algn="ctr" fontAlgn="base">
              <a:buNone/>
              <a:defRPr baseline="0">
                <a:solidFill>
                  <a:srgbClr val="0070C0"/>
                </a:solidFill>
                <a:latin typeface="Arial Unicode MS" panose="020B0604020202020204" pitchFamily="34" charset="-122"/>
                <a:ea typeface="仿宋" panose="02010609060101010101" pitchFamily="49" charset="-122"/>
              </a:defRPr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5320559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9" descr="A1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836712"/>
            <a:ext cx="8424863" cy="71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文本占位符 10"/>
          <p:cNvSpPr>
            <a:spLocks noGrp="1"/>
          </p:cNvSpPr>
          <p:nvPr>
            <p:ph type="body" sz="quarter" idx="10"/>
          </p:nvPr>
        </p:nvSpPr>
        <p:spPr>
          <a:xfrm>
            <a:off x="323850" y="980728"/>
            <a:ext cx="8496300" cy="5543897"/>
          </a:xfrm>
          <a:prstGeom prst="rect">
            <a:avLst/>
          </a:prstGeom>
        </p:spPr>
        <p:txBody>
          <a:bodyPr/>
          <a:lstStyle>
            <a:lvl1pPr fontAlgn="base">
              <a:buClr>
                <a:srgbClr val="0070C0"/>
              </a:buClr>
              <a:defRPr sz="2400" b="0" i="0" baseline="0">
                <a:solidFill>
                  <a:schemeClr val="tx1"/>
                </a:solidFill>
                <a:latin typeface="Arial Unicode MS" panose="020B0604020202020204" pitchFamily="34" charset="-122"/>
                <a:ea typeface="宋体" panose="02010600030101010101" pitchFamily="2" charset="-122"/>
              </a:defRPr>
            </a:lvl1pPr>
            <a:lvl2pPr fontAlgn="base">
              <a:buClr>
                <a:srgbClr val="0070C0"/>
              </a:buClr>
              <a:defRPr sz="2000" baseline="0">
                <a:solidFill>
                  <a:schemeClr val="tx1"/>
                </a:solidFill>
                <a:latin typeface="Arial Unicode MS" panose="020B0604020202020204" pitchFamily="34" charset="-122"/>
                <a:ea typeface="宋体" panose="02010600030101010101" pitchFamily="2" charset="-122"/>
              </a:defRPr>
            </a:lvl2pPr>
            <a:lvl3pPr marL="1143000" indent="-228600" fontAlgn="base">
              <a:buClr>
                <a:srgbClr val="0070C0"/>
              </a:buClr>
              <a:buFont typeface="Tw Cen MT" panose="020B0602020104020603" pitchFamily="34" charset="0"/>
              <a:buChar char="–"/>
              <a:defRPr sz="1800">
                <a:solidFill>
                  <a:schemeClr val="tx1"/>
                </a:solidFill>
              </a:defRPr>
            </a:lvl3pPr>
            <a:lvl4pPr marL="1657350" indent="-285750" fontAlgn="base">
              <a:buClr>
                <a:srgbClr val="0070C0"/>
              </a:buClr>
              <a:buFont typeface="Wingdings" panose="05000000000000000000" pitchFamily="2" charset="2"/>
              <a:buChar char="Ø"/>
              <a:defRPr sz="1800" baseline="0">
                <a:solidFill>
                  <a:schemeClr val="tx1"/>
                </a:solidFill>
                <a:latin typeface="Arial Unicode MS" panose="020B0604020202020204" pitchFamily="34" charset="-122"/>
              </a:defRPr>
            </a:lvl4pPr>
            <a:lvl5pPr fontAlgn="base">
              <a:defRPr sz="1600" baseline="0">
                <a:solidFill>
                  <a:schemeClr val="tx1"/>
                </a:solidFill>
                <a:latin typeface="Arial Unicode MS" panose="020B0604020202020204" pitchFamily="34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>
          <a:xfrm>
            <a:off x="251520" y="188913"/>
            <a:ext cx="8641655" cy="575791"/>
          </a:xfrm>
          <a:prstGeom prst="rect">
            <a:avLst/>
          </a:prstGeom>
        </p:spPr>
        <p:txBody>
          <a:bodyPr anchor="ctr" anchorCtr="0"/>
          <a:lstStyle>
            <a:lvl1pPr marL="0" indent="0" fontAlgn="base">
              <a:spcBef>
                <a:spcPts val="0"/>
              </a:spcBef>
              <a:buNone/>
              <a:defRPr sz="2800" b="0" i="0" baseline="0">
                <a:solidFill>
                  <a:srgbClr val="0070C0"/>
                </a:solidFill>
                <a:latin typeface="Arial Unicode MS" panose="020B0604020202020204" pitchFamily="34" charset="-122"/>
              </a:defRPr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5991979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323850" y="2348235"/>
            <a:ext cx="8424863" cy="936749"/>
          </a:xfrm>
          <a:prstGeom prst="rect">
            <a:avLst/>
          </a:prstGeom>
        </p:spPr>
        <p:txBody>
          <a:bodyPr anchor="ctr" anchorCtr="1"/>
          <a:lstStyle>
            <a:lvl1pPr>
              <a:defRPr sz="4400">
                <a:solidFill>
                  <a:srgbClr val="0000FF"/>
                </a:solidFill>
              </a:defRPr>
            </a:lvl1pPr>
          </a:lstStyle>
          <a:p>
            <a:r>
              <a:rPr lang="zh-CN" altLang="en-US" dirty="0" smtClean="0"/>
              <a:t>谢谢！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450596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27374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9" descr="A1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836712"/>
            <a:ext cx="8424863" cy="71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文本占位符 10"/>
          <p:cNvSpPr>
            <a:spLocks noGrp="1"/>
          </p:cNvSpPr>
          <p:nvPr>
            <p:ph type="body" sz="quarter" idx="10"/>
          </p:nvPr>
        </p:nvSpPr>
        <p:spPr>
          <a:xfrm>
            <a:off x="323850" y="980728"/>
            <a:ext cx="8496300" cy="5543897"/>
          </a:xfrm>
          <a:prstGeom prst="rect">
            <a:avLst/>
          </a:prstGeom>
        </p:spPr>
        <p:txBody>
          <a:bodyPr/>
          <a:lstStyle>
            <a:lvl1pPr fontAlgn="base">
              <a:buClr>
                <a:srgbClr val="0070C0"/>
              </a:buClr>
              <a:defRPr sz="2400" b="0" i="0" baseline="0">
                <a:solidFill>
                  <a:schemeClr val="tx1"/>
                </a:solidFill>
                <a:latin typeface="Arial Unicode MS" panose="020B0604020202020204" pitchFamily="34" charset="-122"/>
                <a:ea typeface="宋体" panose="02010600030101010101" pitchFamily="2" charset="-122"/>
              </a:defRPr>
            </a:lvl1pPr>
            <a:lvl2pPr fontAlgn="base">
              <a:buClr>
                <a:srgbClr val="0070C0"/>
              </a:buClr>
              <a:defRPr sz="2000" baseline="0">
                <a:solidFill>
                  <a:schemeClr val="tx1"/>
                </a:solidFill>
                <a:latin typeface="Arial Unicode MS" panose="020B0604020202020204" pitchFamily="34" charset="-122"/>
                <a:ea typeface="宋体" panose="02010600030101010101" pitchFamily="2" charset="-122"/>
              </a:defRPr>
            </a:lvl2pPr>
            <a:lvl3pPr marL="1143000" indent="-228600" fontAlgn="base">
              <a:buClr>
                <a:srgbClr val="0070C0"/>
              </a:buClr>
              <a:buFont typeface="Tw Cen MT" panose="020B0602020104020603" pitchFamily="34" charset="0"/>
              <a:buChar char="–"/>
              <a:defRPr sz="1800">
                <a:solidFill>
                  <a:schemeClr val="tx1"/>
                </a:solidFill>
              </a:defRPr>
            </a:lvl3pPr>
            <a:lvl4pPr marL="1657350" indent="-285750" fontAlgn="base">
              <a:buClr>
                <a:srgbClr val="0070C0"/>
              </a:buClr>
              <a:buFont typeface="Wingdings" panose="05000000000000000000" pitchFamily="2" charset="2"/>
              <a:buChar char="Ø"/>
              <a:defRPr sz="1800" baseline="0">
                <a:solidFill>
                  <a:schemeClr val="tx1"/>
                </a:solidFill>
                <a:latin typeface="Arial Unicode MS" panose="020B0604020202020204" pitchFamily="34" charset="-122"/>
              </a:defRPr>
            </a:lvl4pPr>
            <a:lvl5pPr fontAlgn="base">
              <a:defRPr sz="1600" baseline="0">
                <a:solidFill>
                  <a:schemeClr val="tx1"/>
                </a:solidFill>
                <a:latin typeface="Arial Unicode MS" panose="020B0604020202020204" pitchFamily="34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>
          <a:xfrm>
            <a:off x="251520" y="188913"/>
            <a:ext cx="8641655" cy="575791"/>
          </a:xfrm>
          <a:prstGeom prst="rect">
            <a:avLst/>
          </a:prstGeom>
        </p:spPr>
        <p:txBody>
          <a:bodyPr anchor="ctr" anchorCtr="0"/>
          <a:lstStyle>
            <a:lvl1pPr marL="0" indent="0" fontAlgn="base">
              <a:spcBef>
                <a:spcPts val="0"/>
              </a:spcBef>
              <a:buNone/>
              <a:defRPr sz="2800" b="0" i="0" baseline="0">
                <a:solidFill>
                  <a:srgbClr val="0070C0"/>
                </a:solidFill>
                <a:latin typeface="Arial Unicode MS" panose="020B0604020202020204" pitchFamily="34" charset="-122"/>
              </a:defRPr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6198572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323850" y="2348235"/>
            <a:ext cx="8424863" cy="936749"/>
          </a:xfrm>
          <a:prstGeom prst="rect">
            <a:avLst/>
          </a:prstGeom>
        </p:spPr>
        <p:txBody>
          <a:bodyPr anchor="ctr" anchorCtr="1"/>
          <a:lstStyle>
            <a:lvl1pPr>
              <a:defRPr sz="4400">
                <a:solidFill>
                  <a:srgbClr val="0000FF"/>
                </a:solidFill>
              </a:defRPr>
            </a:lvl1pPr>
          </a:lstStyle>
          <a:p>
            <a:r>
              <a:rPr lang="zh-CN" altLang="en-US" dirty="0" smtClean="0"/>
              <a:t>谢谢！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439391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004809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---不使用---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9" descr="A1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836712"/>
            <a:ext cx="8424863" cy="71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文本占位符 10"/>
          <p:cNvSpPr>
            <a:spLocks noGrp="1"/>
          </p:cNvSpPr>
          <p:nvPr>
            <p:ph type="body" sz="quarter" idx="10"/>
          </p:nvPr>
        </p:nvSpPr>
        <p:spPr>
          <a:xfrm>
            <a:off x="323850" y="980728"/>
            <a:ext cx="8496300" cy="5543897"/>
          </a:xfrm>
          <a:prstGeom prst="rect">
            <a:avLst/>
          </a:prstGeom>
        </p:spPr>
        <p:txBody>
          <a:bodyPr/>
          <a:lstStyle>
            <a:lvl1pPr marL="0" indent="-457200" fontAlgn="base">
              <a:buClr>
                <a:srgbClr val="0070C0"/>
              </a:buClr>
              <a:defRPr lang="zh-CN" altLang="en-US" sz="2400" b="0" i="0" baseline="0" dirty="0" smtClean="0">
                <a:solidFill>
                  <a:schemeClr val="tx1"/>
                </a:solidFill>
                <a:latin typeface="Arial Unicode MS" panose="020B0604020202020204" pitchFamily="34" charset="-122"/>
                <a:ea typeface="宋体" panose="02010600030101010101" pitchFamily="2" charset="-122"/>
                <a:cs typeface="+mn-cs"/>
              </a:defRPr>
            </a:lvl1pPr>
            <a:lvl2pPr marL="720000" indent="-457200" fontAlgn="base">
              <a:buClr>
                <a:srgbClr val="0070C0"/>
              </a:buClr>
              <a:defRPr sz="2000" baseline="0">
                <a:solidFill>
                  <a:schemeClr val="tx1"/>
                </a:solidFill>
                <a:latin typeface="Arial Unicode MS" panose="020B0604020202020204" pitchFamily="34" charset="-122"/>
                <a:ea typeface="宋体" panose="02010600030101010101" pitchFamily="2" charset="-122"/>
              </a:defRPr>
            </a:lvl2pPr>
            <a:lvl3pPr marL="1143000" indent="0" fontAlgn="base">
              <a:buClr>
                <a:srgbClr val="0070C0"/>
              </a:buClr>
              <a:buFont typeface="Tw Cen MT" panose="020B0602020104020603" pitchFamily="34" charset="0"/>
              <a:buChar char="–"/>
              <a:defRPr sz="1800">
                <a:solidFill>
                  <a:schemeClr val="tx1"/>
                </a:solidFill>
              </a:defRPr>
            </a:lvl3pPr>
            <a:lvl4pPr marL="1657350" indent="0" fontAlgn="base">
              <a:buClr>
                <a:srgbClr val="0070C0"/>
              </a:buClr>
              <a:buFont typeface="Wingdings" panose="05000000000000000000" pitchFamily="2" charset="2"/>
              <a:buChar char="Ø"/>
              <a:defRPr sz="1800" baseline="0">
                <a:solidFill>
                  <a:schemeClr val="tx1"/>
                </a:solidFill>
                <a:latin typeface="Arial Unicode MS" panose="020B0604020202020204" pitchFamily="34" charset="-122"/>
              </a:defRPr>
            </a:lvl4pPr>
            <a:lvl5pPr fontAlgn="base">
              <a:defRPr sz="1600" baseline="0">
                <a:solidFill>
                  <a:schemeClr val="tx1"/>
                </a:solidFill>
                <a:latin typeface="Arial Unicode MS" panose="020B0604020202020204" pitchFamily="34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>
          <a:xfrm>
            <a:off x="251520" y="188913"/>
            <a:ext cx="8641655" cy="575791"/>
          </a:xfrm>
          <a:prstGeom prst="rect">
            <a:avLst/>
          </a:prstGeom>
        </p:spPr>
        <p:txBody>
          <a:bodyPr anchor="ctr" anchorCtr="0"/>
          <a:lstStyle>
            <a:lvl1pPr marL="0" indent="0" fontAlgn="base">
              <a:spcBef>
                <a:spcPts val="0"/>
              </a:spcBef>
              <a:buNone/>
              <a:defRPr sz="2800" b="0" i="0" baseline="0">
                <a:solidFill>
                  <a:srgbClr val="0070C0"/>
                </a:solidFill>
                <a:latin typeface="Arial Unicode MS" panose="020B0604020202020204" pitchFamily="34" charset="-122"/>
              </a:defRPr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6399221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0" y="4764088"/>
            <a:ext cx="9144000" cy="2093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标题 1"/>
          <p:cNvSpPr txBox="1">
            <a:spLocks/>
          </p:cNvSpPr>
          <p:nvPr userDrawn="1"/>
        </p:nvSpPr>
        <p:spPr>
          <a:xfrm>
            <a:off x="344488" y="3573463"/>
            <a:ext cx="8424862" cy="720725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9900"/>
                </a:solidFill>
                <a:effectLst/>
                <a:latin typeface="+mj-lt"/>
                <a:ea typeface="黑体" pitchFamily="2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99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黑体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99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黑体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99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黑体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99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黑体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99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黑体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99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黑体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99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黑体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99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黑体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FF9900"/>
              </a:solidFill>
              <a:effectLst/>
              <a:uLnTx/>
              <a:uFillTx/>
              <a:latin typeface="Tw Cen MT" panose="020B0602020104020603"/>
              <a:ea typeface="黑体" pitchFamily="2" charset="-122"/>
              <a:cs typeface="+mj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3850" y="1124744"/>
            <a:ext cx="8424863" cy="1224136"/>
          </a:xfrm>
          <a:prstGeom prst="rect">
            <a:avLst/>
          </a:prstGeom>
        </p:spPr>
        <p:txBody>
          <a:bodyPr/>
          <a:lstStyle>
            <a:lvl1pPr>
              <a:defRPr baseline="0">
                <a:solidFill>
                  <a:srgbClr val="0000FF"/>
                </a:solidFill>
                <a:effectLst/>
                <a:latin typeface="Arial Unicode MS" panose="020B0604020202020204" pitchFamily="34" charset="-122"/>
                <a:ea typeface="楷体" panose="02010609060101010101" pitchFamily="49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4" name="文本占位符 13"/>
          <p:cNvSpPr>
            <a:spLocks noGrp="1"/>
          </p:cNvSpPr>
          <p:nvPr>
            <p:ph type="body" sz="quarter" idx="10"/>
          </p:nvPr>
        </p:nvSpPr>
        <p:spPr>
          <a:xfrm>
            <a:off x="344505" y="3356992"/>
            <a:ext cx="8424863" cy="1296144"/>
          </a:xfrm>
          <a:prstGeom prst="rect">
            <a:avLst/>
          </a:prstGeom>
        </p:spPr>
        <p:txBody>
          <a:bodyPr anchor="ctr" anchorCtr="1"/>
          <a:lstStyle>
            <a:lvl1pPr marL="0" indent="0" algn="ctr" fontAlgn="base">
              <a:buNone/>
              <a:defRPr baseline="0">
                <a:solidFill>
                  <a:srgbClr val="0070C0"/>
                </a:solidFill>
                <a:latin typeface="Arial Unicode MS" panose="020B0604020202020204" pitchFamily="34" charset="-122"/>
                <a:ea typeface="仿宋" panose="02010609060101010101" pitchFamily="49" charset="-122"/>
              </a:defRPr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8137370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9" descr="A1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836613"/>
            <a:ext cx="8424863" cy="71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文本占位符 10"/>
          <p:cNvSpPr>
            <a:spLocks noGrp="1"/>
          </p:cNvSpPr>
          <p:nvPr>
            <p:ph type="body" sz="quarter" idx="10"/>
          </p:nvPr>
        </p:nvSpPr>
        <p:spPr>
          <a:xfrm>
            <a:off x="323850" y="980728"/>
            <a:ext cx="8496300" cy="5543897"/>
          </a:xfrm>
          <a:prstGeom prst="rect">
            <a:avLst/>
          </a:prstGeom>
        </p:spPr>
        <p:txBody>
          <a:bodyPr/>
          <a:lstStyle>
            <a:lvl1pPr fontAlgn="base">
              <a:buClr>
                <a:srgbClr val="0070C0"/>
              </a:buClr>
              <a:defRPr sz="2400" b="0" i="0" baseline="0">
                <a:solidFill>
                  <a:schemeClr val="tx1"/>
                </a:solidFill>
                <a:latin typeface="Arial Unicode MS" panose="020B0604020202020204" pitchFamily="34" charset="-122"/>
                <a:ea typeface="宋体" panose="02010600030101010101" pitchFamily="2" charset="-122"/>
              </a:defRPr>
            </a:lvl1pPr>
            <a:lvl2pPr fontAlgn="base">
              <a:buClr>
                <a:srgbClr val="0070C0"/>
              </a:buClr>
              <a:defRPr sz="2000" baseline="0">
                <a:solidFill>
                  <a:schemeClr val="tx1"/>
                </a:solidFill>
                <a:latin typeface="Arial Unicode MS" panose="020B0604020202020204" pitchFamily="34" charset="-122"/>
                <a:ea typeface="宋体" panose="02010600030101010101" pitchFamily="2" charset="-122"/>
              </a:defRPr>
            </a:lvl2pPr>
            <a:lvl3pPr marL="1143000" indent="-228600" fontAlgn="base">
              <a:buClr>
                <a:srgbClr val="0070C0"/>
              </a:buClr>
              <a:buFont typeface="Tw Cen MT" panose="020B0602020104020603" pitchFamily="34" charset="0"/>
              <a:buChar char="–"/>
              <a:defRPr sz="1800">
                <a:solidFill>
                  <a:schemeClr val="tx1"/>
                </a:solidFill>
              </a:defRPr>
            </a:lvl3pPr>
            <a:lvl4pPr marL="1657350" indent="-285750" fontAlgn="base">
              <a:buClr>
                <a:srgbClr val="0070C0"/>
              </a:buClr>
              <a:buFont typeface="Wingdings" panose="05000000000000000000" pitchFamily="2" charset="2"/>
              <a:buChar char="Ø"/>
              <a:defRPr sz="1800" baseline="0">
                <a:solidFill>
                  <a:schemeClr val="tx1"/>
                </a:solidFill>
                <a:latin typeface="Arial Unicode MS" panose="020B0604020202020204" pitchFamily="34" charset="-122"/>
              </a:defRPr>
            </a:lvl4pPr>
            <a:lvl5pPr fontAlgn="base">
              <a:defRPr sz="1600" baseline="0">
                <a:solidFill>
                  <a:schemeClr val="tx1"/>
                </a:solidFill>
                <a:latin typeface="Arial Unicode MS" panose="020B0604020202020204" pitchFamily="34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>
          <a:xfrm>
            <a:off x="251520" y="188913"/>
            <a:ext cx="8641655" cy="575791"/>
          </a:xfrm>
          <a:prstGeom prst="rect">
            <a:avLst/>
          </a:prstGeom>
        </p:spPr>
        <p:txBody>
          <a:bodyPr anchor="ctr" anchorCtr="0"/>
          <a:lstStyle>
            <a:lvl1pPr marL="0" indent="0" fontAlgn="base">
              <a:spcBef>
                <a:spcPts val="0"/>
              </a:spcBef>
              <a:buNone/>
              <a:defRPr sz="2800" b="0" i="0" baseline="0">
                <a:solidFill>
                  <a:srgbClr val="0070C0"/>
                </a:solidFill>
                <a:latin typeface="Arial Unicode MS" panose="020B0604020202020204" pitchFamily="34" charset="-122"/>
              </a:defRPr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0275985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3528" y="332656"/>
            <a:ext cx="7886700" cy="1325563"/>
          </a:xfrm>
          <a:prstGeom prst="rect">
            <a:avLst/>
          </a:prstGeom>
        </p:spPr>
        <p:txBody>
          <a:bodyPr/>
          <a:lstStyle>
            <a:lvl1pPr algn="l">
              <a:defRPr sz="2800">
                <a:solidFill>
                  <a:srgbClr val="0070C0"/>
                </a:solidFill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335469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3850" y="2348235"/>
            <a:ext cx="8424863" cy="936749"/>
          </a:xfrm>
          <a:prstGeom prst="rect">
            <a:avLst/>
          </a:prstGeom>
        </p:spPr>
        <p:txBody>
          <a:bodyPr anchor="ctr" anchorCtr="1"/>
          <a:lstStyle>
            <a:lvl1pPr>
              <a:defRPr sz="4400">
                <a:solidFill>
                  <a:srgbClr val="0000FF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120061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.png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263" r:id="rId1"/>
    <p:sldLayoutId id="2147484276" r:id="rId2"/>
    <p:sldLayoutId id="2147484267" r:id="rId3"/>
    <p:sldLayoutId id="2147484268" r:id="rId4"/>
    <p:sldLayoutId id="2147484486" r:id="rId5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FF9900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黑体" pitchFamily="2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FF9900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黑体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FF9900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黑体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FF9900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黑体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FF9900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黑体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600" b="1">
          <a:solidFill>
            <a:srgbClr val="FF9900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黑体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600" b="1">
          <a:solidFill>
            <a:srgbClr val="FF9900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黑体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600" b="1">
          <a:solidFill>
            <a:srgbClr val="FF9900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黑体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600" b="1">
          <a:solidFill>
            <a:srgbClr val="FF9900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黑体" pitchFamily="2" charset="-122"/>
        </a:defRPr>
      </a:lvl9pPr>
    </p:titleStyle>
    <p:bodyStyle>
      <a:lvl1pPr marL="342900" indent="-342900" algn="l" rtl="0" eaLnBrk="0" fontAlgn="t" hangingPunct="0">
        <a:spcBef>
          <a:spcPct val="30000"/>
        </a:spcBef>
        <a:spcAft>
          <a:spcPct val="0"/>
        </a:spcAft>
        <a:buClr>
          <a:srgbClr val="FF9900"/>
        </a:buClr>
        <a:buFont typeface="Wingdings" pitchFamily="2" charset="2"/>
        <a:buChar char="n"/>
        <a:defRPr sz="2800" b="1">
          <a:solidFill>
            <a:srgbClr val="0000FF"/>
          </a:solidFill>
          <a:latin typeface="+mn-lt"/>
          <a:ea typeface="黑体" pitchFamily="2" charset="-122"/>
          <a:cs typeface="+mn-cs"/>
        </a:defRPr>
      </a:lvl1pPr>
      <a:lvl2pPr marL="742950" indent="-285750" algn="l" rtl="0" eaLnBrk="0" fontAlgn="t" hangingPunct="0">
        <a:spcBef>
          <a:spcPct val="30000"/>
        </a:spcBef>
        <a:spcAft>
          <a:spcPct val="0"/>
        </a:spcAft>
        <a:buClr>
          <a:srgbClr val="FF9900"/>
        </a:buClr>
        <a:buFont typeface="Wingdings" pitchFamily="2" charset="2"/>
        <a:buChar char="l"/>
        <a:defRPr sz="2800">
          <a:solidFill>
            <a:srgbClr val="0000FF"/>
          </a:solidFill>
          <a:latin typeface="+mn-lt"/>
          <a:ea typeface="黑体" pitchFamily="2" charset="-122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宋体" pitchFamily="2" charset="-122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宋体" pitchFamily="2" charset="-122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7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85722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76" r:id="rId1"/>
    <p:sldLayoutId id="2147484477" r:id="rId2"/>
    <p:sldLayoutId id="2147484478" r:id="rId3"/>
    <p:sldLayoutId id="2147484479" r:id="rId4"/>
    <p:sldLayoutId id="2147484480" r:id="rId5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FF9900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黑体" pitchFamily="2" charset="-122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FF9900"/>
          </a:solidFill>
          <a:effectLst>
            <a:outerShdw blurRad="38100" dist="38100" dir="2700000" algn="tl">
              <a:srgbClr val="C0C0C0"/>
            </a:outerShdw>
          </a:effectLst>
          <a:latin typeface="Calibri" panose="020F0502020204030204" pitchFamily="34" charset="0"/>
          <a:ea typeface="黑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FF9900"/>
          </a:solidFill>
          <a:effectLst>
            <a:outerShdw blurRad="38100" dist="38100" dir="2700000" algn="tl">
              <a:srgbClr val="C0C0C0"/>
            </a:outerShdw>
          </a:effectLst>
          <a:latin typeface="Calibri" panose="020F0502020204030204" pitchFamily="34" charset="0"/>
          <a:ea typeface="黑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FF9900"/>
          </a:solidFill>
          <a:effectLst>
            <a:outerShdw blurRad="38100" dist="38100" dir="2700000" algn="tl">
              <a:srgbClr val="C0C0C0"/>
            </a:outerShdw>
          </a:effectLst>
          <a:latin typeface="Calibri" panose="020F0502020204030204" pitchFamily="34" charset="0"/>
          <a:ea typeface="黑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FF9900"/>
          </a:solidFill>
          <a:effectLst>
            <a:outerShdw blurRad="38100" dist="38100" dir="2700000" algn="tl">
              <a:srgbClr val="C0C0C0"/>
            </a:outerShdw>
          </a:effectLst>
          <a:latin typeface="Calibri" panose="020F0502020204030204" pitchFamily="34" charset="0"/>
          <a:ea typeface="黑体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600" b="1">
          <a:solidFill>
            <a:srgbClr val="FF9900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黑体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600" b="1">
          <a:solidFill>
            <a:srgbClr val="FF9900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黑体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600" b="1">
          <a:solidFill>
            <a:srgbClr val="FF9900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黑体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600" b="1">
          <a:solidFill>
            <a:srgbClr val="FF9900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黑体" pitchFamily="2" charset="-122"/>
        </a:defRPr>
      </a:lvl9pPr>
    </p:titleStyle>
    <p:bodyStyle>
      <a:lvl1pPr marL="342900" indent="-342900" algn="l" rtl="0" eaLnBrk="0" fontAlgn="t" hangingPunct="0">
        <a:spcBef>
          <a:spcPct val="30000"/>
        </a:spcBef>
        <a:spcAft>
          <a:spcPct val="0"/>
        </a:spcAft>
        <a:buClr>
          <a:srgbClr val="FF9900"/>
        </a:buClr>
        <a:buFont typeface="Wingdings" panose="05000000000000000000" pitchFamily="2" charset="2"/>
        <a:buChar char="n"/>
        <a:defRPr sz="2800" b="1">
          <a:solidFill>
            <a:srgbClr val="0000FF"/>
          </a:solidFill>
          <a:latin typeface="+mn-lt"/>
          <a:ea typeface="黑体" pitchFamily="2" charset="-122"/>
          <a:cs typeface="+mn-cs"/>
        </a:defRPr>
      </a:lvl1pPr>
      <a:lvl2pPr marL="742950" indent="-285750" algn="l" rtl="0" eaLnBrk="0" fontAlgn="t" hangingPunct="0">
        <a:spcBef>
          <a:spcPct val="30000"/>
        </a:spcBef>
        <a:spcAft>
          <a:spcPct val="0"/>
        </a:spcAft>
        <a:buClr>
          <a:srgbClr val="FF9900"/>
        </a:buClr>
        <a:buFont typeface="Wingdings" panose="05000000000000000000" pitchFamily="2" charset="2"/>
        <a:buChar char="l"/>
        <a:defRPr sz="2800">
          <a:solidFill>
            <a:srgbClr val="0000FF"/>
          </a:solidFill>
          <a:latin typeface="+mn-lt"/>
          <a:ea typeface="黑体" pitchFamily="2" charset="-122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宋体" pitchFamily="2" charset="-122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宋体" pitchFamily="2" charset="-122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783661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82" r:id="rId1"/>
    <p:sldLayoutId id="2147484483" r:id="rId2"/>
    <p:sldLayoutId id="2147484484" r:id="rId3"/>
    <p:sldLayoutId id="2147484485" r:id="rId4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FF9900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黑体" pitchFamily="2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FF9900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黑体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FF9900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黑体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FF9900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黑体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FF9900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黑体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600" b="1">
          <a:solidFill>
            <a:srgbClr val="FF9900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黑体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600" b="1">
          <a:solidFill>
            <a:srgbClr val="FF9900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黑体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600" b="1">
          <a:solidFill>
            <a:srgbClr val="FF9900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黑体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600" b="1">
          <a:solidFill>
            <a:srgbClr val="FF9900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黑体" pitchFamily="2" charset="-122"/>
        </a:defRPr>
      </a:lvl9pPr>
    </p:titleStyle>
    <p:bodyStyle>
      <a:lvl1pPr marL="342900" indent="-342900" algn="l" rtl="0" eaLnBrk="0" fontAlgn="t" hangingPunct="0">
        <a:spcBef>
          <a:spcPct val="30000"/>
        </a:spcBef>
        <a:spcAft>
          <a:spcPct val="0"/>
        </a:spcAft>
        <a:buClr>
          <a:srgbClr val="FF9900"/>
        </a:buClr>
        <a:buFont typeface="Wingdings" pitchFamily="2" charset="2"/>
        <a:buChar char="n"/>
        <a:defRPr sz="2800" b="1">
          <a:solidFill>
            <a:srgbClr val="0000FF"/>
          </a:solidFill>
          <a:latin typeface="+mn-lt"/>
          <a:ea typeface="黑体" pitchFamily="2" charset="-122"/>
          <a:cs typeface="+mn-cs"/>
        </a:defRPr>
      </a:lvl1pPr>
      <a:lvl2pPr marL="742950" indent="-285750" algn="l" rtl="0" eaLnBrk="0" fontAlgn="t" hangingPunct="0">
        <a:spcBef>
          <a:spcPct val="30000"/>
        </a:spcBef>
        <a:spcAft>
          <a:spcPct val="0"/>
        </a:spcAft>
        <a:buClr>
          <a:srgbClr val="FF9900"/>
        </a:buClr>
        <a:buFont typeface="Wingdings" pitchFamily="2" charset="2"/>
        <a:buChar char="l"/>
        <a:defRPr sz="2800">
          <a:solidFill>
            <a:srgbClr val="0000FF"/>
          </a:solidFill>
          <a:latin typeface="+mn-lt"/>
          <a:ea typeface="黑体" pitchFamily="2" charset="-122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宋体" pitchFamily="2" charset="-122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宋体" pitchFamily="2" charset="-122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3850" y="1124744"/>
            <a:ext cx="8424863" cy="1872208"/>
          </a:xfrm>
        </p:spPr>
        <p:txBody>
          <a:bodyPr/>
          <a:lstStyle/>
          <a:p>
            <a:r>
              <a:rPr lang="zh-CN" altLang="en-US" sz="4000" b="0">
                <a:solidFill>
                  <a:srgbClr val="0070C0"/>
                </a:solidFill>
                <a:ea typeface="黑体" panose="02010609060101010101" pitchFamily="49" charset="-122"/>
              </a:rPr>
              <a:t>机器学</a:t>
            </a:r>
            <a:r>
              <a:rPr lang="zh-CN" altLang="en-US" sz="4000" b="0" smtClean="0">
                <a:solidFill>
                  <a:srgbClr val="0070C0"/>
                </a:solidFill>
                <a:ea typeface="黑体" panose="02010609060101010101" pitchFamily="49" charset="-122"/>
              </a:rPr>
              <a:t>习与</a:t>
            </a:r>
            <a:r>
              <a:rPr lang="zh-CN" altLang="en-US" sz="4000" b="0" smtClean="0">
                <a:solidFill>
                  <a:srgbClr val="0070C0"/>
                </a:solidFill>
                <a:ea typeface="黑体" panose="02010609060101010101" pitchFamily="49" charset="-122"/>
                <a:cs typeface="+mn-cs"/>
              </a:rPr>
              <a:t>模</a:t>
            </a:r>
            <a:r>
              <a:rPr lang="zh-CN" altLang="en-US" sz="4000" b="0" dirty="0" smtClean="0">
                <a:solidFill>
                  <a:srgbClr val="0070C0"/>
                </a:solidFill>
                <a:ea typeface="黑体" panose="02010609060101010101" pitchFamily="49" charset="-122"/>
                <a:cs typeface="+mn-cs"/>
              </a:rPr>
              <a:t>式</a:t>
            </a:r>
            <a:r>
              <a:rPr lang="zh-CN" altLang="en-US" sz="4000" b="0" smtClean="0">
                <a:solidFill>
                  <a:srgbClr val="0070C0"/>
                </a:solidFill>
                <a:ea typeface="黑体" panose="02010609060101010101" pitchFamily="49" charset="-122"/>
                <a:cs typeface="+mn-cs"/>
              </a:rPr>
              <a:t>识别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zh-CN" altLang="en-US" sz="3200" dirty="0" smtClean="0">
                <a:ea typeface="楷体_GB2312" pitchFamily="49" charset="-122"/>
              </a:rPr>
              <a:t> </a:t>
            </a:r>
            <a:r>
              <a:rPr lang="en-US" altLang="zh-CN" sz="3200" dirty="0">
                <a:ea typeface="楷体_GB2312" pitchFamily="49" charset="-122"/>
              </a:rPr>
              <a:t/>
            </a:r>
            <a:br>
              <a:rPr lang="en-US" altLang="zh-CN" sz="3200" dirty="0">
                <a:ea typeface="楷体_GB2312" pitchFamily="49" charset="-122"/>
              </a:rPr>
            </a:br>
            <a:r>
              <a:rPr lang="zh-CN" altLang="en-US" sz="3200" b="0" dirty="0" smtClean="0">
                <a:solidFill>
                  <a:srgbClr val="0070C0"/>
                </a:solidFill>
              </a:rPr>
              <a:t>第</a:t>
            </a:r>
            <a:r>
              <a:rPr lang="en-US" altLang="zh-CN" sz="3200" b="0" dirty="0" smtClean="0">
                <a:solidFill>
                  <a:srgbClr val="0070C0"/>
                </a:solidFill>
              </a:rPr>
              <a:t>1</a:t>
            </a:r>
            <a:r>
              <a:rPr lang="zh-CN" altLang="en-US" sz="3200" b="0" dirty="0" smtClean="0">
                <a:solidFill>
                  <a:srgbClr val="0070C0"/>
                </a:solidFill>
              </a:rPr>
              <a:t>讲</a:t>
            </a:r>
            <a:r>
              <a:rPr lang="en-US" altLang="zh-CN" sz="3200" b="0" dirty="0" smtClean="0">
                <a:solidFill>
                  <a:srgbClr val="0070C0"/>
                </a:solidFill>
              </a:rPr>
              <a:t> </a:t>
            </a:r>
            <a:r>
              <a:rPr lang="zh-CN" altLang="en-US" sz="3200" b="0" dirty="0" smtClean="0">
                <a:solidFill>
                  <a:srgbClr val="0070C0"/>
                </a:solidFill>
              </a:rPr>
              <a:t>绪论</a:t>
            </a:r>
            <a:endParaRPr lang="zh-CN" altLang="en-US" sz="3200" b="0" dirty="0">
              <a:solidFill>
                <a:srgbClr val="0070C0"/>
              </a:solidFill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344505" y="3356992"/>
            <a:ext cx="8424863" cy="1296144"/>
          </a:xfrm>
        </p:spPr>
        <p:txBody>
          <a:bodyPr/>
          <a:lstStyle/>
          <a:p>
            <a:r>
              <a:rPr lang="en-US" altLang="zh-CN" dirty="0" smtClean="0"/>
              <a:t>2020~2021</a:t>
            </a:r>
            <a:r>
              <a:rPr lang="zh-CN" altLang="en-US" dirty="0" smtClean="0"/>
              <a:t>学年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91679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323850" y="980729"/>
            <a:ext cx="8496300" cy="1728192"/>
          </a:xfrm>
        </p:spPr>
        <p:txBody>
          <a:bodyPr/>
          <a:lstStyle/>
          <a:p>
            <a:r>
              <a:rPr lang="zh-CN" altLang="en-US" dirty="0"/>
              <a:t>基于</a:t>
            </a:r>
            <a:r>
              <a:rPr lang="zh-CN" altLang="en-US" dirty="0">
                <a:solidFill>
                  <a:srgbClr val="FF0000"/>
                </a:solidFill>
              </a:rPr>
              <a:t>机器学习技术</a:t>
            </a:r>
            <a:r>
              <a:rPr lang="zh-CN" altLang="en-US" dirty="0"/>
              <a:t>编制垃圾</a:t>
            </a:r>
            <a:r>
              <a:rPr lang="zh-CN" altLang="en-US" dirty="0" smtClean="0"/>
              <a:t>邮件过滤软件</a:t>
            </a:r>
            <a:endParaRPr lang="en-US" altLang="zh-CN" dirty="0" smtClean="0"/>
          </a:p>
          <a:p>
            <a:pPr lvl="1">
              <a:lnSpc>
                <a:spcPct val="130000"/>
              </a:lnSpc>
            </a:pPr>
            <a:r>
              <a:rPr lang="zh-CN" altLang="en-US" dirty="0"/>
              <a:t>通过对比垃圾</a:t>
            </a:r>
            <a:r>
              <a:rPr lang="zh-CN" altLang="en-US" dirty="0" smtClean="0"/>
              <a:t>邮件样例</a:t>
            </a:r>
            <a:r>
              <a:rPr lang="zh-CN" altLang="en-US" dirty="0"/>
              <a:t>和常规邮件样例，自动检</a:t>
            </a:r>
            <a:r>
              <a:rPr lang="zh-CN" altLang="en-US" dirty="0" smtClean="0"/>
              <a:t>测</a:t>
            </a:r>
            <a:r>
              <a:rPr lang="zh-CN" altLang="en-US" dirty="0"/>
              <a:t>垃圾</a:t>
            </a:r>
            <a:r>
              <a:rPr lang="zh-CN" altLang="en-US" dirty="0" smtClean="0"/>
              <a:t>邮</a:t>
            </a:r>
            <a:r>
              <a:rPr lang="zh-CN" altLang="en-US" dirty="0"/>
              <a:t>件中异常频繁的单词模式，自动学</a:t>
            </a:r>
            <a:r>
              <a:rPr lang="zh-CN" altLang="en-US" dirty="0" smtClean="0"/>
              <a:t>习哪些单</a:t>
            </a:r>
            <a:r>
              <a:rPr lang="zh-CN" altLang="en-US" dirty="0"/>
              <a:t>词和</a:t>
            </a:r>
            <a:r>
              <a:rPr lang="zh-CN" altLang="en-US" dirty="0" smtClean="0"/>
              <a:t>短语可</a:t>
            </a:r>
            <a:r>
              <a:rPr lang="zh-CN" altLang="en-US" dirty="0"/>
              <a:t>以作为</a:t>
            </a:r>
            <a:r>
              <a:rPr lang="zh-CN" altLang="en-US" dirty="0" smtClean="0"/>
              <a:t>垃圾</a:t>
            </a:r>
            <a:r>
              <a:rPr lang="zh-CN" altLang="en-US" dirty="0"/>
              <a:t>邮件的预测</a:t>
            </a:r>
            <a:r>
              <a:rPr lang="zh-CN" altLang="en-US" dirty="0" smtClean="0"/>
              <a:t>因素。</a:t>
            </a:r>
            <a:r>
              <a:rPr lang="zh-CN" altLang="en-US" dirty="0"/>
              <a:t>这样的程序要简短得多，易于维护，并且可能还</a:t>
            </a:r>
            <a:r>
              <a:rPr lang="zh-CN" altLang="en-US" dirty="0" smtClean="0"/>
              <a:t>更准确</a:t>
            </a:r>
            <a:r>
              <a:rPr lang="zh-CN" altLang="en-US" dirty="0"/>
              <a:t>。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使用</a:t>
            </a:r>
            <a:r>
              <a:rPr lang="zh-CN" altLang="en-US" dirty="0" smtClean="0"/>
              <a:t>机器学习技术的算法软件编程过程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2750466"/>
            <a:ext cx="7344816" cy="3832078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043608" y="2961254"/>
            <a:ext cx="22322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rgbClr val="0070C0"/>
                </a:solidFill>
              </a:rPr>
              <a:t>机器学习技</a:t>
            </a:r>
            <a:r>
              <a:rPr lang="zh-CN" altLang="en-US" sz="2000" dirty="0">
                <a:solidFill>
                  <a:srgbClr val="0070C0"/>
                </a:solidFill>
              </a:rPr>
              <a:t>术</a:t>
            </a:r>
            <a:endParaRPr lang="en-US" altLang="zh-CN" sz="2000" dirty="0" smtClean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4484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323850" y="980729"/>
            <a:ext cx="8496300" cy="1224135"/>
          </a:xfrm>
          <a:noFill/>
        </p:spPr>
        <p:txBody>
          <a:bodyPr/>
          <a:lstStyle/>
          <a:p>
            <a:pPr>
              <a:lnSpc>
                <a:spcPct val="130000"/>
              </a:lnSpc>
            </a:pPr>
            <a:r>
              <a:rPr lang="zh-CN" altLang="en-US" sz="2000" dirty="0" smtClean="0"/>
              <a:t>基于</a:t>
            </a:r>
            <a:r>
              <a:rPr lang="zh-CN" altLang="en-US" sz="2000" dirty="0"/>
              <a:t>机器学习技术</a:t>
            </a:r>
            <a:r>
              <a:rPr lang="zh-CN" altLang="en-US" sz="2000" dirty="0" smtClean="0"/>
              <a:t>的邮件过滤器能自动地注意</a:t>
            </a:r>
            <a:r>
              <a:rPr lang="zh-CN" altLang="en-US" sz="2000" dirty="0"/>
              <a:t>到</a:t>
            </a:r>
            <a:r>
              <a:rPr lang="zh-CN" altLang="en-US" sz="2000" dirty="0" smtClean="0"/>
              <a:t>“免费”“</a:t>
            </a:r>
            <a:r>
              <a:rPr lang="en-US" altLang="zh-CN" sz="2000" dirty="0" smtClean="0"/>
              <a:t>For U</a:t>
            </a:r>
            <a:r>
              <a:rPr lang="zh-CN" altLang="en-US" sz="2000" dirty="0" smtClean="0"/>
              <a:t>”等单词，在用户</a:t>
            </a:r>
            <a:r>
              <a:rPr lang="zh-CN" altLang="en-US" sz="2000" dirty="0"/>
              <a:t>标记的垃圾邮件中出现得异常频繁</a:t>
            </a:r>
            <a:r>
              <a:rPr lang="zh-CN" altLang="en-US" sz="2000" dirty="0" smtClean="0"/>
              <a:t>，无需人工干预，软件会自动标记这些特征词汇</a:t>
            </a:r>
            <a:endParaRPr lang="en-US" altLang="zh-CN" sz="2000" dirty="0" smtClean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 smtClean="0"/>
              <a:t>采用机器学习技术编程的优点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1475656" y="5589240"/>
            <a:ext cx="62646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rgbClr val="0070C0"/>
                </a:solidFill>
              </a:rPr>
              <a:t>机器学习技术</a:t>
            </a:r>
            <a:r>
              <a:rPr lang="zh-CN" altLang="en-US" dirty="0">
                <a:solidFill>
                  <a:srgbClr val="0070C0"/>
                </a:solidFill>
              </a:rPr>
              <a:t>编制</a:t>
            </a:r>
            <a:r>
              <a:rPr lang="zh-CN" altLang="en-US" dirty="0" smtClean="0">
                <a:solidFill>
                  <a:srgbClr val="0070C0"/>
                </a:solidFill>
              </a:rPr>
              <a:t>的垃圾邮件过滤器能自动识别频繁出现的单词，自动升级特征数据和判断规则，提升算法的识别能力</a:t>
            </a:r>
            <a:endParaRPr lang="en-US" altLang="zh-CN" dirty="0" smtClean="0">
              <a:solidFill>
                <a:srgbClr val="0070C0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2341337"/>
            <a:ext cx="8064896" cy="3247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439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323850" y="980729"/>
            <a:ext cx="8496300" cy="2088232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zh-CN" altLang="en-US" sz="2000" dirty="0" smtClean="0"/>
              <a:t>机器学习</a:t>
            </a:r>
            <a:r>
              <a:rPr lang="zh-CN" altLang="en-US" sz="2000" dirty="0"/>
              <a:t>还可以</a:t>
            </a:r>
            <a:r>
              <a:rPr lang="zh-CN" altLang="en-US" sz="2000" b="1" dirty="0"/>
              <a:t>帮助人类</a:t>
            </a:r>
            <a:r>
              <a:rPr lang="zh-CN" altLang="en-US" sz="2000" b="1" dirty="0" smtClean="0"/>
              <a:t>学习</a:t>
            </a:r>
            <a:r>
              <a:rPr lang="zh-CN" altLang="en-US" sz="2000" dirty="0" smtClean="0"/>
              <a:t>： 例如</a:t>
            </a:r>
            <a:r>
              <a:rPr lang="zh-CN" altLang="en-US" sz="2000" dirty="0"/>
              <a:t>， 一旦垃圾邮件过滤器经过</a:t>
            </a:r>
            <a:r>
              <a:rPr lang="zh-CN" altLang="en-US" sz="2000" dirty="0" smtClean="0"/>
              <a:t>了足够</a:t>
            </a:r>
            <a:r>
              <a:rPr lang="zh-CN" altLang="en-US" sz="2000" dirty="0"/>
              <a:t>多的训练</a:t>
            </a:r>
            <a:r>
              <a:rPr lang="zh-CN" altLang="en-US" sz="2000" dirty="0" smtClean="0"/>
              <a:t>，</a:t>
            </a:r>
            <a:r>
              <a:rPr lang="zh-CN" altLang="en-US" sz="2000" dirty="0"/>
              <a:t>就</a:t>
            </a:r>
            <a:r>
              <a:rPr lang="zh-CN" altLang="en-US" sz="2000" dirty="0" smtClean="0"/>
              <a:t>可以查看软件认</a:t>
            </a:r>
            <a:r>
              <a:rPr lang="zh-CN" altLang="en-US" sz="2000" dirty="0"/>
              <a:t>定</a:t>
            </a:r>
            <a:r>
              <a:rPr lang="zh-CN" altLang="en-US" sz="2000" dirty="0" smtClean="0"/>
              <a:t>的、</a:t>
            </a:r>
            <a:r>
              <a:rPr lang="zh-CN" altLang="en-US" sz="2000" dirty="0"/>
              <a:t>可以</a:t>
            </a:r>
            <a:r>
              <a:rPr lang="zh-CN" altLang="en-US" sz="2000" dirty="0" smtClean="0"/>
              <a:t>作</a:t>
            </a:r>
            <a:r>
              <a:rPr lang="zh-CN" altLang="en-US" sz="2000" dirty="0"/>
              <a:t>为垃圾邮件</a:t>
            </a:r>
            <a:r>
              <a:rPr lang="zh-CN" altLang="en-US" sz="2000" dirty="0" smtClean="0">
                <a:solidFill>
                  <a:srgbClr val="FF0000"/>
                </a:solidFill>
              </a:rPr>
              <a:t>最佳预测因子</a:t>
            </a:r>
            <a:r>
              <a:rPr lang="zh-CN" altLang="en-US" sz="2000" dirty="0"/>
              <a:t>的单词</a:t>
            </a:r>
            <a:r>
              <a:rPr lang="zh-CN" altLang="en-US" sz="2000" dirty="0" smtClean="0"/>
              <a:t>及其组合。有时，</a:t>
            </a:r>
            <a:r>
              <a:rPr lang="zh-CN" altLang="en-US" sz="2000" dirty="0"/>
              <a:t>这可能会揭示出</a:t>
            </a:r>
            <a:r>
              <a:rPr lang="zh-CN" altLang="en-US" sz="2000" dirty="0" smtClean="0"/>
              <a:t>一些人们以前未曾</a:t>
            </a:r>
            <a:r>
              <a:rPr lang="zh-CN" altLang="en-US" sz="2000" dirty="0"/>
              <a:t>意识到的</a:t>
            </a:r>
            <a:r>
              <a:rPr lang="zh-CN" altLang="en-US" sz="2000" dirty="0">
                <a:solidFill>
                  <a:srgbClr val="FF0000"/>
                </a:solidFill>
              </a:rPr>
              <a:t>关联性</a:t>
            </a:r>
            <a:r>
              <a:rPr lang="zh-CN" altLang="en-US" sz="2000" dirty="0" smtClean="0">
                <a:solidFill>
                  <a:srgbClr val="FF0000"/>
                </a:solidFill>
              </a:rPr>
              <a:t>或新</a:t>
            </a:r>
            <a:r>
              <a:rPr lang="zh-CN" altLang="en-US" sz="2000" dirty="0">
                <a:solidFill>
                  <a:srgbClr val="FF0000"/>
                </a:solidFill>
              </a:rPr>
              <a:t>趋势</a:t>
            </a:r>
            <a:r>
              <a:rPr lang="zh-CN" altLang="en-US" sz="2000" dirty="0"/>
              <a:t>，从而帮助我们</a:t>
            </a:r>
            <a:r>
              <a:rPr lang="zh-CN" altLang="en-US" sz="2000" dirty="0">
                <a:solidFill>
                  <a:srgbClr val="FF0000"/>
                </a:solidFill>
              </a:rPr>
              <a:t>更好地理解</a:t>
            </a:r>
            <a:r>
              <a:rPr lang="zh-CN" altLang="en-US" sz="2000" dirty="0" smtClean="0">
                <a:solidFill>
                  <a:srgbClr val="FF0000"/>
                </a:solidFill>
              </a:rPr>
              <a:t>问题</a:t>
            </a:r>
            <a:endParaRPr lang="en-US" altLang="zh-CN" sz="2000" dirty="0" smtClean="0">
              <a:solidFill>
                <a:srgbClr val="FF0000"/>
              </a:solidFill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采用机器学习技术编程的优点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2794791"/>
            <a:ext cx="7488832" cy="3874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632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机器学习</a:t>
            </a:r>
            <a:r>
              <a:rPr lang="zh-CN" altLang="en-US" dirty="0" smtClean="0"/>
              <a:t>系统的构建：先学习</a:t>
            </a:r>
            <a:r>
              <a:rPr lang="en-US" altLang="zh-CN" dirty="0" smtClean="0"/>
              <a:t>(</a:t>
            </a:r>
            <a:r>
              <a:rPr lang="zh-CN" altLang="en-US" dirty="0" smtClean="0"/>
              <a:t>拟合</a:t>
            </a:r>
            <a:r>
              <a:rPr lang="en-US" altLang="zh-CN" dirty="0" smtClean="0"/>
              <a:t>)</a:t>
            </a:r>
            <a:r>
              <a:rPr lang="zh-CN" altLang="en-US" dirty="0" smtClean="0"/>
              <a:t>、后应用</a:t>
            </a:r>
            <a:r>
              <a:rPr lang="en-US" altLang="zh-CN" dirty="0" smtClean="0"/>
              <a:t>(</a:t>
            </a:r>
            <a:r>
              <a:rPr lang="zh-CN" altLang="en-US" dirty="0" smtClean="0"/>
              <a:t>预测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230" y="1196752"/>
            <a:ext cx="8050233" cy="4132244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940857" y="5530211"/>
            <a:ext cx="52629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>
                <a:solidFill>
                  <a:srgbClr val="0070C0"/>
                </a:solidFill>
              </a:defRPr>
            </a:lvl1pPr>
          </a:lstStyle>
          <a:p>
            <a:r>
              <a:rPr lang="zh-CN" altLang="en-US" b="1" dirty="0">
                <a:solidFill>
                  <a:srgbClr val="C00000"/>
                </a:solidFill>
              </a:rPr>
              <a:t>学习</a:t>
            </a:r>
            <a:r>
              <a:rPr lang="zh-CN" altLang="en-US" dirty="0"/>
              <a:t>：机器学习算法拟合训练数据，得到预测模型</a:t>
            </a:r>
            <a:endParaRPr lang="en-US" altLang="zh-CN" dirty="0"/>
          </a:p>
          <a:p>
            <a:r>
              <a:rPr lang="zh-CN" altLang="en-US" b="1" dirty="0">
                <a:solidFill>
                  <a:srgbClr val="C00000"/>
                </a:solidFill>
              </a:rPr>
              <a:t>预测</a:t>
            </a:r>
            <a:r>
              <a:rPr lang="zh-CN" altLang="en-US" dirty="0"/>
              <a:t>：根据预测模型，对新数据的响应变量做预测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871225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机器学习</a:t>
            </a:r>
            <a:r>
              <a:rPr lang="zh-CN" altLang="en-US" dirty="0" smtClean="0"/>
              <a:t>系统的应用：数据挖掘主要业务流程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2338" y="1340768"/>
            <a:ext cx="5799323" cy="5182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492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323850" y="980728"/>
            <a:ext cx="8496300" cy="5112567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sz="2000" dirty="0"/>
              <a:t>对于那些现有解决方案需要大量手动调整或者是规则列表超长的</a:t>
            </a:r>
            <a:r>
              <a:rPr lang="zh-CN" altLang="en-US" sz="2000" dirty="0" smtClean="0"/>
              <a:t>问题：通过机器学习算法可以</a:t>
            </a:r>
            <a:r>
              <a:rPr lang="zh-CN" altLang="en-US" sz="2000" dirty="0"/>
              <a:t>简化代码</a:t>
            </a:r>
            <a:r>
              <a:rPr lang="zh-CN" altLang="en-US" sz="2000" dirty="0" smtClean="0"/>
              <a:t>，提升</a:t>
            </a:r>
            <a:r>
              <a:rPr lang="zh-CN" altLang="en-US" sz="2000" dirty="0"/>
              <a:t>执行</a:t>
            </a:r>
            <a:r>
              <a:rPr lang="zh-CN" altLang="en-US" sz="2000" dirty="0" smtClean="0"/>
              <a:t>表现</a:t>
            </a:r>
            <a:endParaRPr lang="zh-CN" altLang="en-US" sz="2000" dirty="0"/>
          </a:p>
          <a:p>
            <a:pPr>
              <a:lnSpc>
                <a:spcPct val="150000"/>
              </a:lnSpc>
            </a:pPr>
            <a:r>
              <a:rPr lang="zh-CN" altLang="en-US" sz="2000" dirty="0" smtClean="0"/>
              <a:t>对于传统</a:t>
            </a:r>
            <a:r>
              <a:rPr lang="zh-CN" altLang="en-US" sz="2000" dirty="0"/>
              <a:t>技术</a:t>
            </a:r>
            <a:r>
              <a:rPr lang="zh-CN" altLang="en-US" sz="2000" dirty="0" smtClean="0"/>
              <a:t>手段无法</a:t>
            </a:r>
            <a:r>
              <a:rPr lang="zh-CN" altLang="en-US" sz="2000" dirty="0"/>
              <a:t>解决的复杂问题：</a:t>
            </a:r>
            <a:r>
              <a:rPr lang="zh-CN" altLang="en-US" sz="2000" dirty="0" smtClean="0"/>
              <a:t>通过机器学习技术一般可以找到</a:t>
            </a:r>
            <a:r>
              <a:rPr lang="zh-CN" altLang="en-US" sz="2000" dirty="0"/>
              <a:t>一</a:t>
            </a:r>
            <a:r>
              <a:rPr lang="zh-CN" altLang="en-US" sz="2000" dirty="0" smtClean="0"/>
              <a:t>个更好的解决方案</a:t>
            </a:r>
            <a:endParaRPr lang="zh-CN" altLang="en-US" sz="2000" dirty="0"/>
          </a:p>
          <a:p>
            <a:pPr>
              <a:lnSpc>
                <a:spcPct val="150000"/>
              </a:lnSpc>
            </a:pPr>
            <a:r>
              <a:rPr lang="zh-CN" altLang="en-US" sz="2000" dirty="0" smtClean="0"/>
              <a:t>对于</a:t>
            </a:r>
            <a:r>
              <a:rPr lang="zh-CN" altLang="en-US" sz="2000" dirty="0"/>
              <a:t>环境</a:t>
            </a:r>
            <a:r>
              <a:rPr lang="zh-CN" altLang="en-US" sz="2000" dirty="0" smtClean="0"/>
              <a:t>波动和迁移：机器学习</a:t>
            </a:r>
            <a:r>
              <a:rPr lang="zh-CN" altLang="en-US" sz="2000" dirty="0"/>
              <a:t>技术</a:t>
            </a:r>
            <a:r>
              <a:rPr lang="zh-CN" altLang="en-US" sz="2000" dirty="0" smtClean="0"/>
              <a:t>可以</a:t>
            </a:r>
            <a:r>
              <a:rPr lang="zh-CN" altLang="en-US" sz="2000" dirty="0"/>
              <a:t>适应新的</a:t>
            </a:r>
            <a:r>
              <a:rPr lang="zh-CN" altLang="en-US" sz="2000" dirty="0" smtClean="0"/>
              <a:t>数据</a:t>
            </a:r>
            <a:endParaRPr lang="zh-CN" altLang="en-US" sz="2000" dirty="0"/>
          </a:p>
          <a:p>
            <a:pPr>
              <a:lnSpc>
                <a:spcPct val="150000"/>
              </a:lnSpc>
            </a:pPr>
            <a:r>
              <a:rPr lang="zh-CN" altLang="en-US" sz="2000" dirty="0" smtClean="0"/>
              <a:t>对于数据分析与</a:t>
            </a:r>
            <a:r>
              <a:rPr lang="zh-CN" altLang="en-US" sz="2000" dirty="0"/>
              <a:t>挖掘：</a:t>
            </a:r>
            <a:r>
              <a:rPr lang="zh-CN" altLang="en-US" sz="2000" dirty="0" smtClean="0"/>
              <a:t>机器学习技术能从海量</a:t>
            </a:r>
            <a:r>
              <a:rPr lang="zh-CN" altLang="en-US" sz="2000" dirty="0"/>
              <a:t>数据中获得</a:t>
            </a:r>
            <a:r>
              <a:rPr lang="zh-CN" altLang="en-US" sz="2000" dirty="0" smtClean="0"/>
              <a:t>洞见</a:t>
            </a:r>
            <a:endParaRPr lang="zh-CN" altLang="en-US" sz="2000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 smtClean="0"/>
              <a:t>机器学习技术在应用中的优势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65195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30000"/>
              </a:lnSpc>
            </a:pPr>
            <a:r>
              <a:rPr lang="zh-CN" altLang="en-US" sz="2000" dirty="0" smtClean="0"/>
              <a:t>机器学习技术分类</a:t>
            </a:r>
            <a:r>
              <a:rPr lang="en-US" altLang="zh-CN" sz="2000" dirty="0"/>
              <a:t>(</a:t>
            </a:r>
            <a:r>
              <a:rPr lang="en-US" altLang="zh-CN" sz="2000" dirty="0">
                <a:latin typeface="GungsuhChe" panose="02030609000101010101" pitchFamily="49" charset="-127"/>
                <a:ea typeface="GungsuhChe" panose="02030609000101010101" pitchFamily="49" charset="-127"/>
              </a:rPr>
              <a:t>I</a:t>
            </a:r>
            <a:r>
              <a:rPr lang="en-US" altLang="zh-CN" sz="2000" dirty="0"/>
              <a:t>)</a:t>
            </a:r>
            <a:r>
              <a:rPr lang="zh-CN" altLang="en-US" sz="2000" dirty="0"/>
              <a:t>：</a:t>
            </a:r>
            <a:r>
              <a:rPr lang="en-US" altLang="zh-CN" sz="2000" dirty="0"/>
              <a:t> </a:t>
            </a:r>
            <a:r>
              <a:rPr lang="zh-CN" altLang="en-US" sz="2000" dirty="0" smtClean="0"/>
              <a:t>是否有带分类标记的样本</a:t>
            </a:r>
            <a:r>
              <a:rPr lang="zh-CN" altLang="en-US" sz="2000" dirty="0"/>
              <a:t>（</a:t>
            </a:r>
            <a:r>
              <a:rPr lang="zh-CN" altLang="en-US" sz="2000" dirty="0" smtClean="0"/>
              <a:t>样例）</a:t>
            </a:r>
            <a:endParaRPr lang="en-US" altLang="zh-CN" sz="2000" dirty="0" smtClean="0"/>
          </a:p>
          <a:p>
            <a:pPr lvl="1">
              <a:lnSpc>
                <a:spcPct val="130000"/>
              </a:lnSpc>
            </a:pPr>
            <a:r>
              <a:rPr lang="zh-CN" altLang="en-US" dirty="0">
                <a:solidFill>
                  <a:srgbClr val="0070C0"/>
                </a:solidFill>
              </a:rPr>
              <a:t>有</a:t>
            </a:r>
            <a:r>
              <a:rPr lang="zh-CN" altLang="en-US" dirty="0" smtClean="0">
                <a:solidFill>
                  <a:srgbClr val="0070C0"/>
                </a:solidFill>
              </a:rPr>
              <a:t>监督学习、无监督学习、半监督</a:t>
            </a:r>
            <a:r>
              <a:rPr lang="zh-CN" altLang="en-US" dirty="0">
                <a:solidFill>
                  <a:srgbClr val="0070C0"/>
                </a:solidFill>
              </a:rPr>
              <a:t>学习</a:t>
            </a:r>
            <a:r>
              <a:rPr lang="zh-CN" altLang="en-US" dirty="0" smtClean="0">
                <a:solidFill>
                  <a:srgbClr val="0070C0"/>
                </a:solidFill>
              </a:rPr>
              <a:t>、强化学习</a:t>
            </a:r>
            <a:endParaRPr lang="en-US" altLang="zh-CN" dirty="0" smtClean="0">
              <a:solidFill>
                <a:srgbClr val="0070C0"/>
              </a:solidFill>
            </a:endParaRPr>
          </a:p>
          <a:p>
            <a:pPr>
              <a:lnSpc>
                <a:spcPct val="130000"/>
              </a:lnSpc>
            </a:pPr>
            <a:r>
              <a:rPr lang="zh-CN" altLang="en-US" sz="2000" dirty="0" smtClean="0"/>
              <a:t>机器学习</a:t>
            </a:r>
            <a:r>
              <a:rPr lang="zh-CN" altLang="en-US" sz="2000" dirty="0"/>
              <a:t>技术</a:t>
            </a:r>
            <a:r>
              <a:rPr lang="zh-CN" altLang="en-US" sz="2000" dirty="0" smtClean="0"/>
              <a:t>分类</a:t>
            </a:r>
            <a:r>
              <a:rPr lang="en-US" altLang="zh-CN" sz="2000" dirty="0" smtClean="0"/>
              <a:t>(</a:t>
            </a:r>
            <a:r>
              <a:rPr lang="en-US" altLang="zh-CN" sz="2000" dirty="0" smtClean="0">
                <a:latin typeface="GungsuhChe" panose="02030609000101010101" pitchFamily="49" charset="-127"/>
                <a:ea typeface="GungsuhChe" panose="02030609000101010101" pitchFamily="49" charset="-127"/>
              </a:rPr>
              <a:t>II</a:t>
            </a:r>
            <a:r>
              <a:rPr lang="en-US" altLang="zh-CN" sz="2000" dirty="0" smtClean="0"/>
              <a:t>)</a:t>
            </a:r>
            <a:r>
              <a:rPr lang="zh-CN" altLang="en-US" sz="2000" dirty="0" smtClean="0"/>
              <a:t>：是否能动态进行增量学习</a:t>
            </a:r>
            <a:endParaRPr lang="en-US" altLang="zh-CN" sz="2000" dirty="0" smtClean="0"/>
          </a:p>
          <a:p>
            <a:pPr lvl="1">
              <a:lnSpc>
                <a:spcPct val="130000"/>
              </a:lnSpc>
            </a:pPr>
            <a:r>
              <a:rPr lang="zh-CN" altLang="en-US" dirty="0">
                <a:solidFill>
                  <a:srgbClr val="0070C0"/>
                </a:solidFill>
              </a:rPr>
              <a:t>在线学习、批量学习</a:t>
            </a:r>
            <a:endParaRPr lang="en-US" altLang="zh-CN" dirty="0">
              <a:solidFill>
                <a:srgbClr val="0070C0"/>
              </a:solidFill>
            </a:endParaRPr>
          </a:p>
          <a:p>
            <a:pPr>
              <a:lnSpc>
                <a:spcPct val="130000"/>
              </a:lnSpc>
            </a:pPr>
            <a:r>
              <a:rPr lang="zh-CN" altLang="en-US" sz="2000" dirty="0" smtClean="0"/>
              <a:t>机器学习</a:t>
            </a:r>
            <a:r>
              <a:rPr lang="zh-CN" altLang="en-US" sz="2000" dirty="0"/>
              <a:t>技术</a:t>
            </a:r>
            <a:r>
              <a:rPr lang="zh-CN" altLang="en-US" sz="2000" dirty="0" smtClean="0"/>
              <a:t>分类</a:t>
            </a:r>
            <a:r>
              <a:rPr lang="en-US" altLang="zh-CN" sz="2000" dirty="0"/>
              <a:t>(</a:t>
            </a:r>
            <a:r>
              <a:rPr lang="en-US" altLang="zh-CN" sz="2000" dirty="0" smtClean="0">
                <a:latin typeface="GungsuhChe" panose="02030609000101010101" pitchFamily="49" charset="-127"/>
                <a:ea typeface="GungsuhChe" panose="02030609000101010101" pitchFamily="49" charset="-127"/>
              </a:rPr>
              <a:t>II</a:t>
            </a:r>
            <a:r>
              <a:rPr lang="en-US" altLang="zh-CN" sz="2000" dirty="0">
                <a:latin typeface="GungsuhChe" panose="02030609000101010101" pitchFamily="49" charset="-127"/>
                <a:ea typeface="GungsuhChe" panose="02030609000101010101" pitchFamily="49" charset="-127"/>
              </a:rPr>
              <a:t>I</a:t>
            </a:r>
            <a:r>
              <a:rPr lang="en-US" altLang="zh-CN" sz="2000" dirty="0" smtClean="0"/>
              <a:t>)</a:t>
            </a:r>
            <a:r>
              <a:rPr lang="zh-CN" altLang="en-US" sz="2000" dirty="0"/>
              <a:t>：</a:t>
            </a:r>
            <a:r>
              <a:rPr lang="zh-CN" altLang="en-US" sz="2000" dirty="0" smtClean="0"/>
              <a:t>是</a:t>
            </a:r>
            <a:r>
              <a:rPr lang="zh-CN" altLang="en-US" sz="2000" dirty="0"/>
              <a:t>简单地</a:t>
            </a:r>
            <a:r>
              <a:rPr lang="zh-CN" altLang="en-US" sz="2000" dirty="0" smtClean="0"/>
              <a:t>将待分类数据</a:t>
            </a:r>
            <a:r>
              <a:rPr lang="zh-CN" altLang="en-US" sz="2000" dirty="0"/>
              <a:t>点和</a:t>
            </a:r>
            <a:r>
              <a:rPr lang="zh-CN" altLang="en-US" sz="2000" dirty="0" smtClean="0"/>
              <a:t>已知数据</a:t>
            </a:r>
            <a:r>
              <a:rPr lang="zh-CN" altLang="en-US" sz="2000" dirty="0"/>
              <a:t>点进行</a:t>
            </a:r>
            <a:r>
              <a:rPr lang="zh-CN" altLang="en-US" sz="2000" dirty="0" smtClean="0"/>
              <a:t>匹配，</a:t>
            </a:r>
            <a:r>
              <a:rPr lang="zh-CN" altLang="en-US" sz="2000" dirty="0"/>
              <a:t>还是像</a:t>
            </a:r>
            <a:r>
              <a:rPr lang="zh-CN" altLang="en-US" sz="2000" dirty="0" smtClean="0"/>
              <a:t>科学与工程中常见的那样</a:t>
            </a:r>
            <a:r>
              <a:rPr lang="zh-CN" altLang="en-US" sz="2000" dirty="0"/>
              <a:t>，对</a:t>
            </a:r>
            <a:r>
              <a:rPr lang="zh-CN" altLang="en-US" sz="2000" dirty="0" smtClean="0"/>
              <a:t>训练</a:t>
            </a:r>
            <a:r>
              <a:rPr lang="zh-CN" altLang="en-US" sz="2000" dirty="0"/>
              <a:t>数据</a:t>
            </a:r>
            <a:r>
              <a:rPr lang="zh-CN" altLang="en-US" sz="2000" dirty="0" smtClean="0"/>
              <a:t>进行模式检测，</a:t>
            </a:r>
            <a:r>
              <a:rPr lang="zh-CN" altLang="en-US" sz="2000" dirty="0"/>
              <a:t>然后建立一个</a:t>
            </a:r>
            <a:r>
              <a:rPr lang="zh-CN" altLang="en-US" sz="2000" dirty="0" smtClean="0"/>
              <a:t>预测模型</a:t>
            </a:r>
            <a:endParaRPr lang="en-US" altLang="zh-CN" sz="2000" dirty="0" smtClean="0"/>
          </a:p>
          <a:p>
            <a:pPr lvl="1">
              <a:lnSpc>
                <a:spcPct val="130000"/>
              </a:lnSpc>
            </a:pPr>
            <a:r>
              <a:rPr lang="zh-CN" altLang="en-US" dirty="0" smtClean="0">
                <a:solidFill>
                  <a:srgbClr val="0070C0"/>
                </a:solidFill>
              </a:rPr>
              <a:t>基于样例</a:t>
            </a:r>
            <a:r>
              <a:rPr lang="zh-CN" altLang="en-US" dirty="0">
                <a:solidFill>
                  <a:srgbClr val="0070C0"/>
                </a:solidFill>
              </a:rPr>
              <a:t>的学习、基于模型的</a:t>
            </a:r>
            <a:r>
              <a:rPr lang="zh-CN" altLang="en-US" dirty="0" smtClean="0">
                <a:solidFill>
                  <a:srgbClr val="0070C0"/>
                </a:solidFill>
              </a:rPr>
              <a:t>学习</a:t>
            </a:r>
            <a:endParaRPr lang="en-US" altLang="zh-CN" dirty="0" smtClean="0">
              <a:solidFill>
                <a:srgbClr val="0070C0"/>
              </a:solidFill>
            </a:endParaRPr>
          </a:p>
          <a:p>
            <a:pPr>
              <a:lnSpc>
                <a:spcPct val="130000"/>
              </a:lnSpc>
            </a:pPr>
            <a:r>
              <a:rPr lang="zh-CN" altLang="en-US" sz="2000" dirty="0" smtClean="0">
                <a:solidFill>
                  <a:srgbClr val="C00000"/>
                </a:solidFill>
              </a:rPr>
              <a:t>各分类之间并不互斥，可以按合适的方式进行组合</a:t>
            </a:r>
            <a:r>
              <a:rPr lang="zh-CN" altLang="en-US" sz="2000" dirty="0">
                <a:solidFill>
                  <a:srgbClr val="C00000"/>
                </a:solidFill>
              </a:rPr>
              <a:t>。例如，</a:t>
            </a:r>
            <a:r>
              <a:rPr lang="zh-CN" altLang="en-US" sz="2000" dirty="0" smtClean="0">
                <a:solidFill>
                  <a:srgbClr val="C00000"/>
                </a:solidFill>
              </a:rPr>
              <a:t>现在比较先进成熟的</a:t>
            </a:r>
            <a:r>
              <a:rPr lang="zh-CN" altLang="en-US" sz="2000" dirty="0">
                <a:solidFill>
                  <a:srgbClr val="C00000"/>
                </a:solidFill>
              </a:rPr>
              <a:t>垃圾邮件过拮</a:t>
            </a:r>
            <a:r>
              <a:rPr lang="zh-CN" altLang="en-US" sz="2000" dirty="0" smtClean="0">
                <a:solidFill>
                  <a:srgbClr val="C00000"/>
                </a:solidFill>
              </a:rPr>
              <a:t>器，可能</a:t>
            </a:r>
            <a:r>
              <a:rPr lang="zh-CN" altLang="en-US" sz="2000" dirty="0">
                <a:solidFill>
                  <a:srgbClr val="C00000"/>
                </a:solidFill>
              </a:rPr>
              <a:t>是使用深度神经网络模型对垃圾邮件和常规邮件</a:t>
            </a:r>
            <a:r>
              <a:rPr lang="zh-CN" altLang="en-US" sz="2000" dirty="0" smtClean="0">
                <a:solidFill>
                  <a:srgbClr val="C00000"/>
                </a:solidFill>
              </a:rPr>
              <a:t>进行分类训练</a:t>
            </a:r>
            <a:r>
              <a:rPr lang="zh-CN" altLang="en-US" sz="2000" dirty="0">
                <a:solidFill>
                  <a:srgbClr val="C00000"/>
                </a:solidFill>
              </a:rPr>
              <a:t>，</a:t>
            </a:r>
            <a:r>
              <a:rPr lang="zh-CN" altLang="en-US" sz="2000" dirty="0" smtClean="0">
                <a:solidFill>
                  <a:srgbClr val="C00000"/>
                </a:solidFill>
              </a:rPr>
              <a:t>完成动态</a:t>
            </a:r>
            <a:r>
              <a:rPr lang="zh-CN" altLang="en-US" sz="2000" dirty="0">
                <a:solidFill>
                  <a:srgbClr val="C00000"/>
                </a:solidFill>
              </a:rPr>
              <a:t>学习。这使其成为一个在线的、基于模型的、监督式</a:t>
            </a:r>
            <a:r>
              <a:rPr lang="zh-CN" altLang="en-US" sz="2000" dirty="0" smtClean="0">
                <a:solidFill>
                  <a:srgbClr val="C00000"/>
                </a:solidFill>
              </a:rPr>
              <a:t>学习系统</a:t>
            </a:r>
            <a:endParaRPr lang="zh-CN" altLang="en-US" sz="2000" dirty="0">
              <a:solidFill>
                <a:srgbClr val="C00000"/>
              </a:solidFill>
            </a:endParaRPr>
          </a:p>
          <a:p>
            <a:pPr>
              <a:lnSpc>
                <a:spcPct val="130000"/>
              </a:lnSpc>
            </a:pPr>
            <a:endParaRPr lang="zh-CN" altLang="en-US" sz="2000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 smtClean="0"/>
              <a:t>机器学习技术与系统的种类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98522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 smtClean="0"/>
              <a:t>第</a:t>
            </a:r>
            <a:r>
              <a:rPr lang="en-US" altLang="zh-CN" dirty="0" smtClean="0"/>
              <a:t>1</a:t>
            </a:r>
            <a:r>
              <a:rPr lang="zh-CN" altLang="en-US" dirty="0" smtClean="0"/>
              <a:t>种分类：有</a:t>
            </a:r>
            <a:r>
              <a:rPr lang="zh-CN" altLang="en-US" dirty="0"/>
              <a:t>监督学习、无监督学习</a:t>
            </a:r>
            <a:r>
              <a:rPr lang="zh-CN" altLang="en-US" dirty="0" smtClean="0"/>
              <a:t>、强化学习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246" y="1340768"/>
            <a:ext cx="7106202" cy="4782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757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有监督学习</a:t>
            </a:r>
            <a:r>
              <a:rPr lang="zh-CN" altLang="en-US" dirty="0" smtClean="0"/>
              <a:t>：分类（类别预测）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190" y="4041572"/>
            <a:ext cx="8460461" cy="2816428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19827" y="1124744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2400">
                <a:solidFill>
                  <a:srgbClr val="0070C0"/>
                </a:solidFill>
              </a:defRPr>
            </a:lvl1pPr>
          </a:lstStyle>
          <a:p>
            <a:r>
              <a:rPr lang="zh-CN" altLang="en-US" sz="2000" dirty="0"/>
              <a:t>分类任务</a:t>
            </a:r>
            <a:endParaRPr lang="en-US" altLang="zh-CN" sz="2000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2636" y="1058780"/>
            <a:ext cx="3155734" cy="2970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535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有监督学习</a:t>
            </a:r>
            <a:r>
              <a:rPr lang="zh-CN" altLang="en-US" dirty="0" smtClean="0"/>
              <a:t>：回归（数值预测）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2419" y="980728"/>
            <a:ext cx="2779161" cy="267298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174" y="3653711"/>
            <a:ext cx="7613650" cy="3071798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26120" y="1124744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2000">
                <a:solidFill>
                  <a:srgbClr val="0070C0"/>
                </a:solidFill>
              </a:defRPr>
            </a:lvl1pPr>
          </a:lstStyle>
          <a:p>
            <a:r>
              <a:rPr lang="zh-CN" altLang="en-US" dirty="0"/>
              <a:t>回归任务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98548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 smtClean="0"/>
              <a:t>绪论</a:t>
            </a:r>
            <a:endParaRPr lang="zh-CN" altLang="en-US" dirty="0"/>
          </a:p>
        </p:txBody>
      </p:sp>
      <p:sp>
        <p:nvSpPr>
          <p:cNvPr id="21" name="Rectangle 5"/>
          <p:cNvSpPr>
            <a:spLocks noChangeArrowheads="1"/>
          </p:cNvSpPr>
          <p:nvPr/>
        </p:nvSpPr>
        <p:spPr bwMode="auto">
          <a:xfrm>
            <a:off x="1691680" y="2097724"/>
            <a:ext cx="5697537" cy="25853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>
            <a:lvl1pPr indent="3048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800" b="1" dirty="0">
                <a:solidFill>
                  <a:srgbClr val="0000FF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一、机器学</a:t>
            </a:r>
            <a:r>
              <a:rPr lang="zh-CN" altLang="en-US" sz="2800" b="1" dirty="0" smtClean="0">
                <a:solidFill>
                  <a:srgbClr val="0000FF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习是什么</a:t>
            </a:r>
            <a:endParaRPr lang="en-US" altLang="zh-CN" sz="2800" b="1" dirty="0">
              <a:solidFill>
                <a:srgbClr val="0000FF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800" b="1" dirty="0" smtClean="0">
                <a:solidFill>
                  <a:srgbClr val="0000FF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二、课程学习说明</a:t>
            </a:r>
            <a:endParaRPr lang="en-US" altLang="zh-CN" sz="2800" b="1" dirty="0" smtClean="0">
              <a:solidFill>
                <a:srgbClr val="0000FF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800" b="1" dirty="0" smtClean="0">
                <a:solidFill>
                  <a:srgbClr val="0000FF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三、实验环境介绍</a:t>
            </a:r>
            <a:endParaRPr lang="en-US" altLang="zh-CN" sz="2800" b="1" dirty="0" smtClean="0">
              <a:solidFill>
                <a:srgbClr val="0000FF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800" b="1" dirty="0" smtClean="0">
                <a:solidFill>
                  <a:srgbClr val="0000FF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四、数学基础提要</a:t>
            </a:r>
            <a:endParaRPr lang="en-US" altLang="zh-CN" sz="2800" b="1" dirty="0">
              <a:solidFill>
                <a:srgbClr val="0000FF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7002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一些典型的有</a:t>
            </a:r>
            <a:r>
              <a:rPr lang="zh-CN" altLang="en-US" dirty="0" smtClean="0"/>
              <a:t>监督学习算法</a:t>
            </a:r>
            <a:endParaRPr lang="zh-CN" altLang="en-US" dirty="0"/>
          </a:p>
        </p:txBody>
      </p:sp>
      <p:sp>
        <p:nvSpPr>
          <p:cNvPr id="4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468188" y="980728"/>
            <a:ext cx="8280276" cy="5543897"/>
          </a:xfrm>
        </p:spPr>
        <p:txBody>
          <a:bodyPr/>
          <a:lstStyle/>
          <a:p>
            <a:endParaRPr lang="en-US" altLang="zh-CN" dirty="0" smtClean="0"/>
          </a:p>
          <a:p>
            <a:pPr>
              <a:spcBef>
                <a:spcPts val="1800"/>
              </a:spcBef>
            </a:pPr>
            <a:r>
              <a:rPr lang="en-US" altLang="zh-CN" dirty="0" smtClean="0"/>
              <a:t>K</a:t>
            </a:r>
            <a:r>
              <a:rPr lang="en-US" altLang="zh-CN" dirty="0"/>
              <a:t>-</a:t>
            </a:r>
            <a:r>
              <a:rPr lang="zh-CN" altLang="en-US" dirty="0" smtClean="0"/>
              <a:t>近邻算法（</a:t>
            </a:r>
            <a:r>
              <a:rPr lang="en-US" altLang="zh-CN" dirty="0" smtClean="0"/>
              <a:t>K-Nearest </a:t>
            </a:r>
            <a:r>
              <a:rPr lang="en-US" altLang="zh-CN" dirty="0"/>
              <a:t>Neighbors)</a:t>
            </a:r>
          </a:p>
          <a:p>
            <a:pPr>
              <a:spcBef>
                <a:spcPts val="1800"/>
              </a:spcBef>
            </a:pPr>
            <a:r>
              <a:rPr lang="zh-CN" altLang="en-US" dirty="0"/>
              <a:t>线性回归（</a:t>
            </a:r>
            <a:r>
              <a:rPr lang="en-US" altLang="zh-CN" dirty="0" smtClean="0"/>
              <a:t>Linear </a:t>
            </a:r>
            <a:r>
              <a:rPr lang="en-US" altLang="zh-CN" dirty="0"/>
              <a:t>Regression)</a:t>
            </a:r>
          </a:p>
          <a:p>
            <a:pPr>
              <a:spcBef>
                <a:spcPts val="1800"/>
              </a:spcBef>
            </a:pPr>
            <a:r>
              <a:rPr lang="zh-CN" altLang="en-US" dirty="0"/>
              <a:t>逻辑回归（</a:t>
            </a:r>
            <a:r>
              <a:rPr lang="en-US" altLang="zh-CN" dirty="0"/>
              <a:t>Logistic Regression)</a:t>
            </a:r>
          </a:p>
          <a:p>
            <a:pPr>
              <a:spcBef>
                <a:spcPts val="1800"/>
              </a:spcBef>
            </a:pPr>
            <a:r>
              <a:rPr lang="zh-CN" altLang="en-US" dirty="0"/>
              <a:t>支持向量机（</a:t>
            </a:r>
            <a:r>
              <a:rPr lang="en-US" altLang="zh-CN" dirty="0"/>
              <a:t>Support Vector Machines, SVM)</a:t>
            </a:r>
          </a:p>
          <a:p>
            <a:pPr>
              <a:spcBef>
                <a:spcPts val="1800"/>
              </a:spcBef>
            </a:pPr>
            <a:r>
              <a:rPr lang="zh-CN" altLang="en-US" dirty="0"/>
              <a:t>决策树和随机森林（</a:t>
            </a:r>
            <a:r>
              <a:rPr lang="en-US" altLang="zh-CN" dirty="0"/>
              <a:t>Decision Trees </a:t>
            </a:r>
            <a:r>
              <a:rPr lang="en-US" altLang="zh-CN" dirty="0" smtClean="0"/>
              <a:t>&amp; </a:t>
            </a:r>
            <a:r>
              <a:rPr lang="en-US" altLang="zh-CN" dirty="0"/>
              <a:t>Random Forests)</a:t>
            </a:r>
          </a:p>
          <a:p>
            <a:pPr>
              <a:spcBef>
                <a:spcPts val="1800"/>
              </a:spcBef>
            </a:pPr>
            <a:r>
              <a:rPr lang="zh-CN" altLang="en-US" dirty="0"/>
              <a:t>神经网络（</a:t>
            </a:r>
            <a:r>
              <a:rPr lang="en-US" altLang="zh-CN" dirty="0" smtClean="0"/>
              <a:t>Neural Networks</a:t>
            </a:r>
            <a:r>
              <a:rPr lang="zh-CN" altLang="en-US" dirty="0" smtClean="0"/>
              <a:t>）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259804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 smtClean="0"/>
              <a:t>无监督学习：聚类分析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856" y="978134"/>
            <a:ext cx="2592288" cy="245086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3717032"/>
            <a:ext cx="8202098" cy="2844723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69827" y="1128676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2000">
                <a:solidFill>
                  <a:srgbClr val="0070C0"/>
                </a:solidFill>
              </a:defRPr>
            </a:lvl1pPr>
          </a:lstStyle>
          <a:p>
            <a:r>
              <a:rPr lang="zh-CN" altLang="en-US" dirty="0"/>
              <a:t>聚类分析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103357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无监督学习：线性降维（</a:t>
            </a:r>
            <a:r>
              <a:rPr lang="en-US" altLang="zh-CN" dirty="0"/>
              <a:t>PCA</a:t>
            </a:r>
            <a:r>
              <a:rPr lang="zh-CN" altLang="en-US" dirty="0"/>
              <a:t>）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484" y="1307928"/>
            <a:ext cx="7702908" cy="3705248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2229211" y="5229200"/>
            <a:ext cx="443102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rgbClr val="0070C0"/>
                </a:solidFill>
              </a:rPr>
              <a:t> </a:t>
            </a:r>
            <a:r>
              <a:rPr lang="en-US" altLang="zh-CN" sz="2000" dirty="0" smtClean="0">
                <a:solidFill>
                  <a:srgbClr val="0070C0"/>
                </a:solidFill>
              </a:rPr>
              <a:t>PCA</a:t>
            </a:r>
            <a:r>
              <a:rPr lang="zh-CN" altLang="en-US" sz="2000" dirty="0" smtClean="0">
                <a:solidFill>
                  <a:srgbClr val="0070C0"/>
                </a:solidFill>
              </a:rPr>
              <a:t>是</a:t>
            </a:r>
            <a:r>
              <a:rPr lang="zh-CN" altLang="en-US" sz="2000" dirty="0">
                <a:solidFill>
                  <a:srgbClr val="0070C0"/>
                </a:solidFill>
              </a:rPr>
              <a:t>迄今为止最流行的降维算</a:t>
            </a:r>
            <a:r>
              <a:rPr lang="zh-CN" altLang="en-US" sz="2000" dirty="0" smtClean="0">
                <a:solidFill>
                  <a:srgbClr val="0070C0"/>
                </a:solidFill>
              </a:rPr>
              <a:t>怯</a:t>
            </a:r>
            <a:endParaRPr lang="en-US" altLang="zh-CN" sz="2000" dirty="0" smtClean="0">
              <a:solidFill>
                <a:srgbClr val="0070C0"/>
              </a:solidFill>
            </a:endParaRPr>
          </a:p>
          <a:p>
            <a:pPr algn="ctr"/>
            <a:r>
              <a:rPr lang="zh-CN" altLang="en-US" sz="2000" dirty="0" smtClean="0">
                <a:solidFill>
                  <a:srgbClr val="0070C0"/>
                </a:solidFill>
              </a:rPr>
              <a:t>先找出第</a:t>
            </a:r>
            <a:r>
              <a:rPr lang="en-US" altLang="zh-CN" sz="2000" dirty="0" smtClean="0">
                <a:solidFill>
                  <a:srgbClr val="0070C0"/>
                </a:solidFill>
              </a:rPr>
              <a:t>1</a:t>
            </a:r>
            <a:r>
              <a:rPr lang="zh-CN" altLang="en-US" sz="2000" dirty="0" smtClean="0">
                <a:solidFill>
                  <a:srgbClr val="0070C0"/>
                </a:solidFill>
              </a:rPr>
              <a:t>主轴，投影数据的方差最大</a:t>
            </a:r>
            <a:endParaRPr lang="en-US" altLang="zh-CN" sz="2000" dirty="0" smtClean="0">
              <a:solidFill>
                <a:srgbClr val="0070C0"/>
              </a:solidFill>
            </a:endParaRPr>
          </a:p>
          <a:p>
            <a:pPr algn="ctr"/>
            <a:r>
              <a:rPr lang="zh-CN" altLang="en-US" sz="2000" dirty="0" smtClean="0">
                <a:solidFill>
                  <a:srgbClr val="0070C0"/>
                </a:solidFill>
              </a:rPr>
              <a:t>再找出第</a:t>
            </a:r>
            <a:r>
              <a:rPr lang="en-US" altLang="zh-CN" sz="2000" dirty="0" smtClean="0">
                <a:solidFill>
                  <a:srgbClr val="0070C0"/>
                </a:solidFill>
              </a:rPr>
              <a:t>2</a:t>
            </a:r>
            <a:r>
              <a:rPr lang="zh-CN" altLang="en-US" sz="2000" dirty="0" smtClean="0">
                <a:solidFill>
                  <a:srgbClr val="0070C0"/>
                </a:solidFill>
              </a:rPr>
              <a:t>主轴：投影数据的方差次之</a:t>
            </a:r>
            <a:endParaRPr lang="en-US" altLang="zh-CN" sz="2000" dirty="0" smtClean="0">
              <a:solidFill>
                <a:srgbClr val="0070C0"/>
              </a:solidFill>
            </a:endParaRPr>
          </a:p>
          <a:p>
            <a:pPr algn="ctr"/>
            <a:r>
              <a:rPr lang="zh-CN" altLang="en-US" sz="2000" dirty="0" smtClean="0">
                <a:solidFill>
                  <a:srgbClr val="0070C0"/>
                </a:solidFill>
              </a:rPr>
              <a:t>（第</a:t>
            </a:r>
            <a:r>
              <a:rPr lang="en-US" altLang="zh-CN" sz="2000" dirty="0" smtClean="0">
                <a:solidFill>
                  <a:srgbClr val="0070C0"/>
                </a:solidFill>
              </a:rPr>
              <a:t>2</a:t>
            </a:r>
            <a:r>
              <a:rPr lang="zh-CN" altLang="en-US" sz="2000" dirty="0" smtClean="0">
                <a:solidFill>
                  <a:srgbClr val="0070C0"/>
                </a:solidFill>
              </a:rPr>
              <a:t>主轴应该与第</a:t>
            </a:r>
            <a:r>
              <a:rPr lang="en-US" altLang="zh-CN" sz="2000" dirty="0" smtClean="0">
                <a:solidFill>
                  <a:srgbClr val="0070C0"/>
                </a:solidFill>
              </a:rPr>
              <a:t>1</a:t>
            </a:r>
            <a:r>
              <a:rPr lang="zh-CN" altLang="en-US" sz="2000" dirty="0" smtClean="0">
                <a:solidFill>
                  <a:srgbClr val="0070C0"/>
                </a:solidFill>
              </a:rPr>
              <a:t>主轴“正交”）</a:t>
            </a:r>
            <a:endParaRPr lang="en-US" altLang="zh-CN" sz="2000" dirty="0" smtClean="0">
              <a:solidFill>
                <a:srgbClr val="0070C0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6372200" y="1307928"/>
            <a:ext cx="13596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投影到</a:t>
            </a:r>
            <a:r>
              <a:rPr lang="en-US" altLang="zh-CN" dirty="0">
                <a:solidFill>
                  <a:srgbClr val="FF0000"/>
                </a:solidFill>
              </a:rPr>
              <a:t>C</a:t>
            </a:r>
            <a:r>
              <a:rPr lang="en-US" altLang="zh-CN" baseline="-25000" dirty="0">
                <a:solidFill>
                  <a:srgbClr val="FF0000"/>
                </a:solidFill>
              </a:rPr>
              <a:t>1</a:t>
            </a:r>
            <a:r>
              <a:rPr lang="zh-CN" altLang="en-US" dirty="0">
                <a:solidFill>
                  <a:srgbClr val="FF0000"/>
                </a:solidFill>
              </a:rPr>
              <a:t>轴</a:t>
            </a:r>
          </a:p>
        </p:txBody>
      </p:sp>
      <p:sp>
        <p:nvSpPr>
          <p:cNvPr id="7" name="矩形 6"/>
          <p:cNvSpPr/>
          <p:nvPr/>
        </p:nvSpPr>
        <p:spPr>
          <a:xfrm>
            <a:off x="6401524" y="2420888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投影到虚线</a:t>
            </a:r>
          </a:p>
        </p:txBody>
      </p:sp>
      <p:sp>
        <p:nvSpPr>
          <p:cNvPr id="8" name="矩形 7"/>
          <p:cNvSpPr/>
          <p:nvPr/>
        </p:nvSpPr>
        <p:spPr>
          <a:xfrm>
            <a:off x="6372200" y="3533848"/>
            <a:ext cx="14029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投影到</a:t>
            </a:r>
            <a:r>
              <a:rPr lang="en-US" altLang="zh-CN" dirty="0">
                <a:solidFill>
                  <a:srgbClr val="FF0000"/>
                </a:solidFill>
              </a:rPr>
              <a:t>C</a:t>
            </a:r>
            <a:r>
              <a:rPr lang="en-US" altLang="zh-CN" baseline="-25000" dirty="0">
                <a:solidFill>
                  <a:srgbClr val="FF0000"/>
                </a:solidFill>
              </a:rPr>
              <a:t>2</a:t>
            </a:r>
            <a:r>
              <a:rPr lang="zh-CN" altLang="en-US" dirty="0">
                <a:solidFill>
                  <a:srgbClr val="FF0000"/>
                </a:solidFill>
              </a:rPr>
              <a:t>轴</a:t>
            </a:r>
            <a:endParaRPr lang="en-US" altLang="zh-CN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1988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  <p:bldP spid="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32" y="1700808"/>
            <a:ext cx="8388424" cy="3266954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145425" y="5096969"/>
            <a:ext cx="6853158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400" dirty="0" smtClean="0">
                <a:solidFill>
                  <a:srgbClr val="0070C0"/>
                </a:solidFill>
              </a:rPr>
              <a:t>局部线性嵌入：一种流形学习技术</a:t>
            </a:r>
            <a:endParaRPr lang="en-US" altLang="zh-CN" sz="2400" dirty="0" smtClean="0">
              <a:solidFill>
                <a:srgbClr val="0070C0"/>
              </a:solidFill>
            </a:endParaRPr>
          </a:p>
          <a:p>
            <a:pPr algn="ctr"/>
            <a:r>
              <a:rPr lang="zh-CN" altLang="en-US" sz="2000" dirty="0" smtClean="0">
                <a:solidFill>
                  <a:srgbClr val="0070C0"/>
                </a:solidFill>
              </a:rPr>
              <a:t>对高维空间的流形，先计算每个点与其邻域点的距离信息，</a:t>
            </a:r>
            <a:endParaRPr lang="en-US" altLang="zh-CN" sz="2000" dirty="0" smtClean="0">
              <a:solidFill>
                <a:srgbClr val="0070C0"/>
              </a:solidFill>
            </a:endParaRPr>
          </a:p>
          <a:p>
            <a:pPr algn="ctr"/>
            <a:r>
              <a:rPr lang="zh-CN" altLang="en-US" sz="2000" dirty="0" smtClean="0">
                <a:solidFill>
                  <a:srgbClr val="0070C0"/>
                </a:solidFill>
              </a:rPr>
              <a:t>在向低维空间投影时，最大程度保持这种局部距离信息。</a:t>
            </a:r>
            <a:endParaRPr lang="en-US" altLang="zh-CN" sz="2000" dirty="0" smtClean="0">
              <a:solidFill>
                <a:srgbClr val="0070C0"/>
              </a:solidFill>
            </a:endParaRPr>
          </a:p>
          <a:p>
            <a:pPr algn="ctr"/>
            <a:r>
              <a:rPr lang="en-US" altLang="zh-CN" sz="2000" dirty="0" smtClean="0">
                <a:solidFill>
                  <a:srgbClr val="0070C0"/>
                </a:solidFill>
              </a:rPr>
              <a:t>LLE</a:t>
            </a:r>
            <a:r>
              <a:rPr lang="zh-CN" altLang="en-US" sz="2000" dirty="0" smtClean="0">
                <a:solidFill>
                  <a:srgbClr val="0070C0"/>
                </a:solidFill>
              </a:rPr>
              <a:t>能有效实现，前提是高维空间的数据是本质低维的</a:t>
            </a:r>
            <a:endParaRPr lang="en-US" altLang="zh-CN" sz="2000" dirty="0" smtClean="0">
              <a:solidFill>
                <a:srgbClr val="0070C0"/>
              </a:solidFill>
            </a:endParaRPr>
          </a:p>
        </p:txBody>
      </p:sp>
      <p:sp>
        <p:nvSpPr>
          <p:cNvPr id="7" name="文本占位符 2"/>
          <p:cNvSpPr>
            <a:spLocks noGrp="1"/>
          </p:cNvSpPr>
          <p:nvPr>
            <p:ph type="body" sz="quarter" idx="11"/>
          </p:nvPr>
        </p:nvSpPr>
        <p:spPr/>
        <p:txBody>
          <a:bodyPr anchor="ctr" anchorCtr="0"/>
          <a:lstStyle/>
          <a:p>
            <a:r>
              <a:rPr lang="zh-CN" altLang="en-US" dirty="0"/>
              <a:t>无监督学习</a:t>
            </a:r>
            <a:r>
              <a:rPr lang="zh-CN" altLang="en-US" dirty="0" smtClean="0"/>
              <a:t>：非线性降维（</a:t>
            </a:r>
            <a:r>
              <a:rPr lang="zh-CN" altLang="en-US" dirty="0"/>
              <a:t>局部线性</a:t>
            </a:r>
            <a:r>
              <a:rPr lang="zh-CN" altLang="en-US" dirty="0" smtClean="0"/>
              <a:t>嵌入）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08892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 anchor="ctr" anchorCtr="0"/>
          <a:lstStyle/>
          <a:p>
            <a:r>
              <a:rPr lang="zh-CN" altLang="en-US" dirty="0"/>
              <a:t>无监督学习</a:t>
            </a:r>
            <a:r>
              <a:rPr lang="zh-CN" altLang="en-US" dirty="0" smtClean="0"/>
              <a:t>：探索性数据分析（可视化）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993" y="953579"/>
            <a:ext cx="7950013" cy="4950841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259633" y="5949280"/>
            <a:ext cx="66967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solidFill>
                  <a:srgbClr val="0070C0"/>
                </a:solidFill>
              </a:rPr>
              <a:t>－</a:t>
            </a:r>
            <a:r>
              <a:rPr lang="zh-CN" altLang="en-US" sz="2000" dirty="0" smtClean="0">
                <a:solidFill>
                  <a:srgbClr val="0070C0"/>
                </a:solidFill>
              </a:rPr>
              <a:t>个可视化</a:t>
            </a:r>
            <a:r>
              <a:rPr lang="zh-CN" altLang="en-US" sz="2000" dirty="0">
                <a:solidFill>
                  <a:srgbClr val="0070C0"/>
                </a:solidFill>
              </a:rPr>
              <a:t>示例，突显了各种语义簇</a:t>
            </a:r>
          </a:p>
        </p:txBody>
      </p:sp>
    </p:spTree>
    <p:extLst>
      <p:ext uri="{BB962C8B-B14F-4D97-AF65-F5344CB8AC3E}">
        <p14:creationId xmlns:p14="http://schemas.microsoft.com/office/powerpoint/2010/main" val="558513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无监督学习</a:t>
            </a:r>
            <a:r>
              <a:rPr lang="zh-CN" altLang="en-US" dirty="0" smtClean="0"/>
              <a:t>：异常检测</a:t>
            </a:r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330" y="1788224"/>
            <a:ext cx="8347345" cy="306478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501265" y="1052736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2000">
                <a:solidFill>
                  <a:srgbClr val="0070C0"/>
                </a:solidFill>
              </a:defRPr>
            </a:lvl1pPr>
          </a:lstStyle>
          <a:p>
            <a:r>
              <a:rPr lang="zh-CN" altLang="en-US" dirty="0"/>
              <a:t>异常检测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931801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一些典型</a:t>
            </a:r>
            <a:r>
              <a:rPr lang="zh-CN" altLang="en-US" dirty="0" smtClean="0"/>
              <a:t>的无监督学习算法</a:t>
            </a:r>
            <a:endParaRPr lang="zh-CN" altLang="en-US" dirty="0"/>
          </a:p>
        </p:txBody>
      </p:sp>
      <p:sp>
        <p:nvSpPr>
          <p:cNvPr id="5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323850" y="980728"/>
            <a:ext cx="8496300" cy="5616623"/>
          </a:xfrm>
        </p:spPr>
        <p:txBody>
          <a:bodyPr/>
          <a:lstStyle/>
          <a:p>
            <a:r>
              <a:rPr lang="zh-CN" altLang="en-US" dirty="0"/>
              <a:t>聚类</a:t>
            </a:r>
            <a:r>
              <a:rPr lang="zh-CN" altLang="en-US" dirty="0" smtClean="0"/>
              <a:t>算法</a:t>
            </a:r>
            <a:endParaRPr lang="zh-CN" altLang="en-US" dirty="0"/>
          </a:p>
          <a:p>
            <a:pPr lvl="1"/>
            <a:r>
              <a:rPr lang="en-US" altLang="zh-CN" dirty="0" smtClean="0"/>
              <a:t>K-</a:t>
            </a:r>
            <a:r>
              <a:rPr lang="zh-CN" altLang="en-US" dirty="0" smtClean="0"/>
              <a:t>均值聚类（</a:t>
            </a:r>
            <a:r>
              <a:rPr lang="en-US" altLang="zh-CN" dirty="0" smtClean="0"/>
              <a:t>K-Means</a:t>
            </a:r>
            <a:r>
              <a:rPr lang="en-US" altLang="zh-CN" dirty="0"/>
              <a:t>)</a:t>
            </a:r>
          </a:p>
          <a:p>
            <a:pPr lvl="1"/>
            <a:r>
              <a:rPr lang="zh-CN" altLang="en-US" dirty="0" smtClean="0"/>
              <a:t>层次聚类分析</a:t>
            </a:r>
            <a:r>
              <a:rPr lang="zh-CN" altLang="en-US" dirty="0"/>
              <a:t>（</a:t>
            </a:r>
            <a:r>
              <a:rPr lang="en-US" altLang="zh-CN" dirty="0"/>
              <a:t>Hierarchical Cluster </a:t>
            </a:r>
            <a:r>
              <a:rPr lang="en-US" altLang="zh-CN" dirty="0" smtClean="0"/>
              <a:t>Analysis)</a:t>
            </a:r>
            <a:endParaRPr lang="en-US" altLang="zh-CN" dirty="0"/>
          </a:p>
          <a:p>
            <a:pPr lvl="1"/>
            <a:r>
              <a:rPr lang="zh-CN" altLang="en-US" dirty="0" smtClean="0"/>
              <a:t>概率</a:t>
            </a:r>
            <a:r>
              <a:rPr lang="zh-CN" altLang="en-US" dirty="0"/>
              <a:t>聚类</a:t>
            </a:r>
            <a:r>
              <a:rPr lang="zh-CN" altLang="en-US" dirty="0" smtClean="0"/>
              <a:t>分析（</a:t>
            </a:r>
            <a:r>
              <a:rPr lang="en-US" altLang="zh-CN" dirty="0" smtClean="0"/>
              <a:t>Probabilistic </a:t>
            </a:r>
            <a:r>
              <a:rPr lang="en-US" altLang="zh-CN" dirty="0"/>
              <a:t>Cluster </a:t>
            </a:r>
            <a:r>
              <a:rPr lang="en-US" altLang="zh-CN" dirty="0" smtClean="0"/>
              <a:t>Analysis</a:t>
            </a:r>
            <a:r>
              <a:rPr lang="zh-CN" altLang="en-US" dirty="0" smtClean="0"/>
              <a:t>）</a:t>
            </a:r>
            <a:endParaRPr lang="en-US" altLang="zh-CN" dirty="0"/>
          </a:p>
          <a:p>
            <a:endParaRPr lang="en-US" altLang="zh-CN" dirty="0" smtClean="0"/>
          </a:p>
          <a:p>
            <a:r>
              <a:rPr lang="zh-CN" altLang="en-US" dirty="0" smtClean="0"/>
              <a:t>降维算法</a:t>
            </a:r>
            <a:endParaRPr lang="zh-CN" altLang="en-US" dirty="0"/>
          </a:p>
          <a:p>
            <a:pPr lvl="1"/>
            <a:r>
              <a:rPr lang="zh-CN" altLang="en-US" dirty="0" smtClean="0"/>
              <a:t>主成分分析</a:t>
            </a:r>
            <a:r>
              <a:rPr lang="zh-CN" altLang="en-US" dirty="0"/>
              <a:t>（</a:t>
            </a:r>
            <a:r>
              <a:rPr lang="en-US" altLang="zh-CN" dirty="0"/>
              <a:t>PCA)</a:t>
            </a:r>
          </a:p>
          <a:p>
            <a:pPr lvl="1"/>
            <a:r>
              <a:rPr lang="zh-CN" altLang="en-US" dirty="0" smtClean="0"/>
              <a:t>核</a:t>
            </a:r>
            <a:r>
              <a:rPr lang="zh-CN" altLang="en-US" dirty="0"/>
              <a:t>主成分分析（</a:t>
            </a:r>
            <a:r>
              <a:rPr lang="en-US" altLang="zh-CN" dirty="0" smtClean="0"/>
              <a:t>K</a:t>
            </a:r>
            <a:r>
              <a:rPr lang="en-US" altLang="zh-CN" dirty="0"/>
              <a:t>-</a:t>
            </a:r>
            <a:r>
              <a:rPr lang="en-US" altLang="zh-CN" dirty="0" smtClean="0"/>
              <a:t>PCA</a:t>
            </a:r>
            <a:r>
              <a:rPr lang="en-US" altLang="zh-CN" dirty="0"/>
              <a:t>)</a:t>
            </a:r>
          </a:p>
          <a:p>
            <a:pPr lvl="1"/>
            <a:r>
              <a:rPr lang="zh-CN" altLang="en-US" dirty="0" smtClean="0"/>
              <a:t>局部</a:t>
            </a:r>
            <a:r>
              <a:rPr lang="zh-CN" altLang="en-US" dirty="0"/>
              <a:t>线性嵌入（</a:t>
            </a:r>
            <a:r>
              <a:rPr lang="en-US" altLang="zh-CN" dirty="0"/>
              <a:t>LLE</a:t>
            </a:r>
            <a:r>
              <a:rPr lang="en-US" altLang="zh-CN" dirty="0" smtClean="0"/>
              <a:t>)  </a:t>
            </a:r>
            <a:r>
              <a:rPr lang="zh-CN" altLang="en-US" dirty="0" smtClean="0"/>
              <a:t>其他：</a:t>
            </a:r>
            <a:r>
              <a:rPr lang="en-US" altLang="zh-CN" dirty="0" err="1" smtClean="0"/>
              <a:t>IsoMap</a:t>
            </a:r>
            <a:r>
              <a:rPr lang="zh-CN" altLang="en-US" dirty="0" smtClean="0"/>
              <a:t>，</a:t>
            </a:r>
            <a:r>
              <a:rPr lang="en-US" altLang="zh-CN" dirty="0" smtClean="0"/>
              <a:t>MDS</a:t>
            </a:r>
          </a:p>
          <a:p>
            <a:pPr lvl="1"/>
            <a:endParaRPr lang="en-US" altLang="zh-CN" dirty="0" smtClean="0"/>
          </a:p>
          <a:p>
            <a:r>
              <a:rPr lang="zh-CN" altLang="en-US" dirty="0"/>
              <a:t>关联</a:t>
            </a:r>
            <a:r>
              <a:rPr lang="zh-CN" altLang="en-US" dirty="0" smtClean="0"/>
              <a:t>规则学习算法</a:t>
            </a:r>
            <a:endParaRPr lang="en-US" altLang="zh-CN" dirty="0" smtClean="0"/>
          </a:p>
          <a:p>
            <a:pPr lvl="1"/>
            <a:r>
              <a:rPr lang="en-US" altLang="zh-CN" dirty="0" err="1"/>
              <a:t>Apriori</a:t>
            </a:r>
            <a:endParaRPr lang="en-US" altLang="zh-CN" dirty="0"/>
          </a:p>
          <a:p>
            <a:pPr lvl="1"/>
            <a:r>
              <a:rPr lang="en-US" altLang="zh-CN" dirty="0" err="1" smtClean="0"/>
              <a:t>Eclat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372786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第</a:t>
            </a:r>
            <a:r>
              <a:rPr lang="en-US" altLang="zh-CN" dirty="0"/>
              <a:t>2</a:t>
            </a:r>
            <a:r>
              <a:rPr lang="zh-CN" altLang="en-US" dirty="0"/>
              <a:t>种分类：</a:t>
            </a:r>
            <a:r>
              <a:rPr lang="zh-CN" altLang="en-US" dirty="0" smtClean="0"/>
              <a:t>基于</a:t>
            </a:r>
            <a:r>
              <a:rPr lang="zh-CN" altLang="en-US" dirty="0"/>
              <a:t>样</a:t>
            </a:r>
            <a:r>
              <a:rPr lang="zh-CN" altLang="en-US" dirty="0" smtClean="0"/>
              <a:t>例</a:t>
            </a:r>
            <a:r>
              <a:rPr lang="zh-CN" altLang="en-US" dirty="0"/>
              <a:t>的学习</a:t>
            </a:r>
          </a:p>
        </p:txBody>
      </p:sp>
      <p:sp>
        <p:nvSpPr>
          <p:cNvPr id="6" name="矩形 5"/>
          <p:cNvSpPr/>
          <p:nvPr/>
        </p:nvSpPr>
        <p:spPr>
          <a:xfrm>
            <a:off x="3581985" y="5661248"/>
            <a:ext cx="19800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rgbClr val="0070C0"/>
                </a:solidFill>
              </a:rPr>
              <a:t>基于样例</a:t>
            </a:r>
            <a:r>
              <a:rPr lang="zh-CN" altLang="en-US" sz="2000" dirty="0">
                <a:solidFill>
                  <a:srgbClr val="0070C0"/>
                </a:solidFill>
              </a:rPr>
              <a:t>的学习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379" y="2123504"/>
            <a:ext cx="8306086" cy="3596334"/>
          </a:xfrm>
          <a:prstGeom prst="rect">
            <a:avLst/>
          </a:prstGeom>
        </p:spPr>
      </p:pic>
      <p:sp>
        <p:nvSpPr>
          <p:cNvPr id="7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323850" y="980728"/>
            <a:ext cx="8496300" cy="1142775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sz="2000" dirty="0" smtClean="0"/>
              <a:t>系统</a:t>
            </a:r>
            <a:r>
              <a:rPr lang="zh-CN" altLang="en-US" sz="2000" dirty="0"/>
              <a:t>先完全记住</a:t>
            </a:r>
            <a:r>
              <a:rPr lang="zh-CN" altLang="en-US" sz="2000" dirty="0" smtClean="0"/>
              <a:t>学习</a:t>
            </a:r>
            <a:r>
              <a:rPr lang="zh-CN" altLang="en-US" sz="2000" dirty="0" smtClean="0">
                <a:solidFill>
                  <a:srgbClr val="FF0000"/>
                </a:solidFill>
              </a:rPr>
              <a:t>样例</a:t>
            </a:r>
            <a:r>
              <a:rPr lang="zh-CN" altLang="en-US" sz="2000" dirty="0" smtClean="0"/>
              <a:t>（</a:t>
            </a:r>
            <a:r>
              <a:rPr lang="en-US" altLang="zh-CN" sz="2000" dirty="0" smtClean="0"/>
              <a:t>example</a:t>
            </a:r>
            <a:r>
              <a:rPr lang="zh-CN" altLang="en-US" sz="2000" dirty="0" smtClean="0"/>
              <a:t>），</a:t>
            </a:r>
            <a:r>
              <a:rPr lang="zh-CN" altLang="en-US" sz="2000" dirty="0"/>
              <a:t>然后通过某种相似</a:t>
            </a:r>
            <a:r>
              <a:rPr lang="zh-CN" altLang="en-US" sz="2000" dirty="0" smtClean="0"/>
              <a:t>度量方式</a:t>
            </a:r>
            <a:r>
              <a:rPr lang="zh-CN" altLang="en-US" sz="2000" dirty="0"/>
              <a:t>，</a:t>
            </a:r>
            <a:r>
              <a:rPr lang="zh-CN" altLang="en-US" sz="2000" dirty="0" smtClean="0"/>
              <a:t>将</a:t>
            </a:r>
            <a:r>
              <a:rPr lang="zh-CN" altLang="en-US" sz="2000" dirty="0"/>
              <a:t>其泛化到新的</a:t>
            </a:r>
            <a:r>
              <a:rPr lang="zh-CN" altLang="en-US" sz="2000" dirty="0" smtClean="0">
                <a:solidFill>
                  <a:srgbClr val="FF0000"/>
                </a:solidFill>
              </a:rPr>
              <a:t>实例</a:t>
            </a:r>
            <a:r>
              <a:rPr lang="zh-CN" altLang="en-US" sz="2000" dirty="0" smtClean="0"/>
              <a:t>（</a:t>
            </a:r>
            <a:r>
              <a:rPr lang="en-US" altLang="zh-CN" sz="2000" dirty="0" smtClean="0"/>
              <a:t>instance</a:t>
            </a:r>
            <a:r>
              <a:rPr lang="zh-CN" altLang="en-US" sz="2000" dirty="0" smtClean="0"/>
              <a:t>）（对新实例进行分类或回归）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214304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第</a:t>
            </a:r>
            <a:r>
              <a:rPr lang="en-US" altLang="zh-CN" dirty="0"/>
              <a:t>2</a:t>
            </a:r>
            <a:r>
              <a:rPr lang="zh-CN" altLang="en-US" dirty="0"/>
              <a:t>种分类：基于</a:t>
            </a:r>
            <a:r>
              <a:rPr lang="zh-CN" altLang="en-US" dirty="0" smtClean="0"/>
              <a:t>模型的学习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3581985" y="6093296"/>
            <a:ext cx="1980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dirty="0">
                <a:solidFill>
                  <a:srgbClr val="0070C0"/>
                </a:solidFill>
              </a:rPr>
              <a:t>基于模型的学习</a:t>
            </a:r>
          </a:p>
        </p:txBody>
      </p:sp>
      <p:sp>
        <p:nvSpPr>
          <p:cNvPr id="7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323850" y="980728"/>
            <a:ext cx="8496300" cy="1515618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zh-CN" altLang="en-US" sz="2000" dirty="0" smtClean="0"/>
              <a:t>从样例中构建出 ：或者 能生成这些样例数据的模型（</a:t>
            </a:r>
            <a:r>
              <a:rPr lang="zh-CN" altLang="en-US" sz="2000" b="1" dirty="0" smtClean="0">
                <a:solidFill>
                  <a:srgbClr val="FF0000"/>
                </a:solidFill>
              </a:rPr>
              <a:t>生成式模型</a:t>
            </a:r>
            <a:r>
              <a:rPr lang="zh-CN" altLang="en-US" sz="2000" dirty="0" smtClean="0"/>
              <a:t>），或者 能基本反映这些</a:t>
            </a:r>
            <a:r>
              <a:rPr lang="zh-CN" altLang="en-US" sz="2000" dirty="0"/>
              <a:t>样</a:t>
            </a:r>
            <a:r>
              <a:rPr lang="zh-CN" altLang="en-US" sz="2000" dirty="0" smtClean="0"/>
              <a:t>例中存在的某些数量关系（特征与标签）的模型（</a:t>
            </a:r>
            <a:r>
              <a:rPr lang="zh-CN" altLang="en-US" sz="2000" b="1" dirty="0">
                <a:solidFill>
                  <a:srgbClr val="FF0000"/>
                </a:solidFill>
              </a:rPr>
              <a:t>判别式模型</a:t>
            </a:r>
            <a:r>
              <a:rPr lang="zh-CN" altLang="en-US" sz="2000" dirty="0" smtClean="0"/>
              <a:t>），</a:t>
            </a:r>
            <a:r>
              <a:rPr lang="zh-CN" altLang="en-US" sz="2000" dirty="0"/>
              <a:t>然后</a:t>
            </a:r>
            <a:r>
              <a:rPr lang="zh-CN" altLang="en-US" sz="2000" dirty="0" smtClean="0"/>
              <a:t>使用</a:t>
            </a:r>
            <a:r>
              <a:rPr lang="zh-CN" altLang="en-US" sz="2000" dirty="0"/>
              <a:t>这些</a:t>
            </a:r>
            <a:r>
              <a:rPr lang="zh-CN" altLang="en-US" sz="2000" dirty="0" smtClean="0"/>
              <a:t>模型</a:t>
            </a:r>
            <a:r>
              <a:rPr lang="zh-CN" altLang="en-US" sz="2000" dirty="0"/>
              <a:t>进行</a:t>
            </a:r>
            <a:r>
              <a:rPr lang="zh-CN" altLang="en-US" sz="2000" dirty="0" smtClean="0"/>
              <a:t>预测（数值回归和标签分类）</a:t>
            </a:r>
            <a:endParaRPr lang="zh-CN" altLang="en-US" sz="20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2497735"/>
            <a:ext cx="8208912" cy="3594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814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基于模型的</a:t>
            </a:r>
            <a:r>
              <a:rPr lang="zh-CN" altLang="en-US" dirty="0" smtClean="0"/>
              <a:t>学习：示例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1893221" y="6052458"/>
            <a:ext cx="53575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dirty="0">
                <a:solidFill>
                  <a:srgbClr val="0070C0"/>
                </a:solidFill>
              </a:rPr>
              <a:t>部分国家国民生活满意度与人均</a:t>
            </a:r>
            <a:r>
              <a:rPr lang="en-US" altLang="zh-CN" sz="2000" dirty="0">
                <a:solidFill>
                  <a:srgbClr val="0070C0"/>
                </a:solidFill>
              </a:rPr>
              <a:t>GDP</a:t>
            </a:r>
            <a:r>
              <a:rPr lang="zh-CN" altLang="en-US" sz="2000" dirty="0">
                <a:solidFill>
                  <a:srgbClr val="0070C0"/>
                </a:solidFill>
              </a:rPr>
              <a:t>的散点图</a:t>
            </a: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323850" y="980728"/>
            <a:ext cx="8496300" cy="650271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zh-CN" altLang="en-US" sz="2000" dirty="0" smtClean="0"/>
              <a:t>基于模型的回归问题：</a:t>
            </a:r>
            <a:r>
              <a:rPr lang="zh-CN" altLang="en-US" sz="2000" dirty="0" smtClean="0">
                <a:solidFill>
                  <a:srgbClr val="0070C0"/>
                </a:solidFill>
              </a:rPr>
              <a:t>金钱能否使人感到快乐？</a:t>
            </a:r>
            <a:endParaRPr lang="zh-CN" altLang="en-US" sz="2000" dirty="0">
              <a:solidFill>
                <a:srgbClr val="0070C0"/>
              </a:solidFill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1628800"/>
            <a:ext cx="7303334" cy="420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387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30000"/>
              </a:lnSpc>
            </a:pPr>
            <a:r>
              <a:rPr lang="zh-CN" altLang="en-US" sz="2000" dirty="0"/>
              <a:t>大多数人听到</a:t>
            </a:r>
            <a:r>
              <a:rPr lang="zh-CN" altLang="en-US" sz="2000" dirty="0" smtClean="0"/>
              <a:t>“</a:t>
            </a:r>
            <a:r>
              <a:rPr lang="zh-CN" altLang="en-US" sz="2000" b="1" dirty="0" smtClean="0">
                <a:solidFill>
                  <a:srgbClr val="0070C0"/>
                </a:solidFill>
              </a:rPr>
              <a:t>机器学习</a:t>
            </a:r>
            <a:r>
              <a:rPr lang="zh-CN" altLang="en-US" sz="2000" dirty="0" smtClean="0"/>
              <a:t>”这个</a:t>
            </a:r>
            <a:r>
              <a:rPr lang="zh-CN" altLang="en-US" sz="2000" dirty="0"/>
              <a:t>词，脑海中会浮现出一个机器人：可能是一个可靠的管家</a:t>
            </a:r>
            <a:r>
              <a:rPr lang="zh-CN" altLang="en-US" sz="2000" dirty="0" smtClean="0"/>
              <a:t>，也</a:t>
            </a:r>
            <a:r>
              <a:rPr lang="zh-CN" altLang="en-US" sz="2000" dirty="0"/>
              <a:t>可能是一个</a:t>
            </a:r>
            <a:r>
              <a:rPr lang="zh-CN" altLang="en-US" sz="2000" dirty="0" smtClean="0"/>
              <a:t>致命终结者</a:t>
            </a:r>
            <a:endParaRPr lang="en-US" altLang="zh-CN" sz="2000" dirty="0" smtClean="0"/>
          </a:p>
          <a:p>
            <a:pPr>
              <a:lnSpc>
                <a:spcPct val="130000"/>
              </a:lnSpc>
            </a:pPr>
            <a:r>
              <a:rPr lang="zh-CN" altLang="en-US" sz="2000" dirty="0" smtClean="0"/>
              <a:t>但是机器学习</a:t>
            </a:r>
            <a:r>
              <a:rPr lang="zh-CN" altLang="en-US" sz="2000" dirty="0"/>
              <a:t>已经不</a:t>
            </a:r>
            <a:r>
              <a:rPr lang="zh-CN" altLang="en-US" sz="2000" dirty="0" smtClean="0"/>
              <a:t>仅仅只是</a:t>
            </a:r>
            <a:r>
              <a:rPr lang="zh-CN" altLang="en-US" sz="2000" dirty="0"/>
              <a:t>一个未来幻想了，它</a:t>
            </a:r>
            <a:r>
              <a:rPr lang="zh-CN" altLang="en-US" sz="2000" dirty="0" smtClean="0"/>
              <a:t>已经实实在在地存在了。在某些应用领域，如印刷体字符识别，已经</a:t>
            </a:r>
            <a:r>
              <a:rPr lang="zh-CN" altLang="en-US" sz="2000" dirty="0"/>
              <a:t>存在了</a:t>
            </a:r>
            <a:r>
              <a:rPr lang="zh-CN" altLang="en-US" sz="2000" dirty="0" smtClean="0"/>
              <a:t>几十年</a:t>
            </a:r>
            <a:endParaRPr lang="en-US" altLang="zh-CN" sz="2000" dirty="0" smtClean="0"/>
          </a:p>
          <a:p>
            <a:pPr>
              <a:lnSpc>
                <a:spcPct val="130000"/>
              </a:lnSpc>
            </a:pPr>
            <a:r>
              <a:rPr lang="zh-CN" altLang="en-US" sz="2000" dirty="0" smtClean="0"/>
              <a:t>第一</a:t>
            </a:r>
            <a:r>
              <a:rPr lang="zh-CN" altLang="en-US" sz="2000" dirty="0"/>
              <a:t>个真正成为</a:t>
            </a:r>
            <a:r>
              <a:rPr lang="zh-CN" altLang="en-US" sz="2000" dirty="0" smtClean="0"/>
              <a:t>主流并改善</a:t>
            </a:r>
            <a:r>
              <a:rPr lang="zh-CN" altLang="en-US" sz="2000" dirty="0"/>
              <a:t>了</a:t>
            </a:r>
            <a:r>
              <a:rPr lang="zh-CN" altLang="en-US" sz="2000" dirty="0" smtClean="0"/>
              <a:t>亿万人民网络生活</a:t>
            </a:r>
            <a:r>
              <a:rPr lang="zh-CN" altLang="en-US" sz="2000" dirty="0"/>
              <a:t>的机器学习应用，是</a:t>
            </a:r>
            <a:r>
              <a:rPr lang="en-US" altLang="zh-CN" sz="2000" dirty="0"/>
              <a:t>20 </a:t>
            </a:r>
            <a:r>
              <a:rPr lang="zh-CN" altLang="en-US" sz="2000" dirty="0"/>
              <a:t>世纪</a:t>
            </a:r>
            <a:r>
              <a:rPr lang="en-US" altLang="zh-CN" sz="2000" dirty="0"/>
              <a:t>90 </a:t>
            </a:r>
            <a:r>
              <a:rPr lang="zh-CN" altLang="en-US" sz="2000" dirty="0"/>
              <a:t>年代</a:t>
            </a:r>
            <a:r>
              <a:rPr lang="zh-CN" altLang="en-US" sz="2000" dirty="0" smtClean="0"/>
              <a:t>席卷全世界的</a:t>
            </a:r>
            <a:r>
              <a:rPr lang="zh-CN" altLang="en-US" sz="2000" b="1" dirty="0">
                <a:solidFill>
                  <a:srgbClr val="FF0000"/>
                </a:solidFill>
              </a:rPr>
              <a:t>垃圾</a:t>
            </a:r>
            <a:r>
              <a:rPr lang="zh-CN" altLang="en-US" sz="2000" b="1" dirty="0" smtClean="0">
                <a:solidFill>
                  <a:srgbClr val="FF0000"/>
                </a:solidFill>
              </a:rPr>
              <a:t>邮件过滤软件</a:t>
            </a:r>
            <a:r>
              <a:rPr lang="zh-CN" altLang="en-US" sz="2000" dirty="0" smtClean="0"/>
              <a:t>。现在，我们</a:t>
            </a:r>
            <a:r>
              <a:rPr lang="zh-CN" altLang="en-US" sz="2000" dirty="0"/>
              <a:t>几乎</a:t>
            </a:r>
            <a:r>
              <a:rPr lang="zh-CN" altLang="en-US" sz="2000" dirty="0" smtClean="0"/>
              <a:t>不再需要手动</a:t>
            </a:r>
            <a:r>
              <a:rPr lang="zh-CN" altLang="en-US" sz="2000" dirty="0"/>
              <a:t>标记垃圾邮件</a:t>
            </a:r>
            <a:r>
              <a:rPr lang="zh-CN" altLang="en-US" sz="2000" dirty="0" smtClean="0"/>
              <a:t>了 </a:t>
            </a:r>
            <a:endParaRPr lang="en-US" altLang="zh-CN" sz="2000" dirty="0" smtClean="0"/>
          </a:p>
          <a:p>
            <a:pPr>
              <a:lnSpc>
                <a:spcPct val="130000"/>
              </a:lnSpc>
            </a:pPr>
            <a:r>
              <a:rPr lang="zh-CN" altLang="en-US" sz="2000" dirty="0" smtClean="0"/>
              <a:t>随后，数以百计</a:t>
            </a:r>
            <a:r>
              <a:rPr lang="zh-CN" altLang="en-US" sz="2000" dirty="0"/>
              <a:t>的</a:t>
            </a:r>
            <a:r>
              <a:rPr lang="zh-CN" altLang="en-US" sz="2000" dirty="0" smtClean="0"/>
              <a:t>机器学习与人工智能应用进入我们的工作与生活，主要是作为那些</a:t>
            </a:r>
            <a:r>
              <a:rPr lang="zh-CN" altLang="en-US" sz="2000" dirty="0"/>
              <a:t>人们</a:t>
            </a:r>
            <a:r>
              <a:rPr lang="zh-CN" altLang="en-US" sz="2000" dirty="0" smtClean="0"/>
              <a:t>经常使用</a:t>
            </a:r>
            <a:r>
              <a:rPr lang="zh-CN" altLang="en-US" sz="2000" dirty="0"/>
              <a:t>的产品和</a:t>
            </a:r>
            <a:r>
              <a:rPr lang="zh-CN" altLang="en-US" sz="2000" dirty="0" smtClean="0"/>
              <a:t>功能</a:t>
            </a:r>
            <a:r>
              <a:rPr lang="zh-CN" altLang="en-US" sz="2000" dirty="0"/>
              <a:t>的</a:t>
            </a:r>
            <a:r>
              <a:rPr lang="zh-CN" altLang="en-US" sz="2000" dirty="0" smtClean="0"/>
              <a:t>能力支持，包括推荐系统、语音搜索，以及诸多不为人知的军事应用</a:t>
            </a:r>
            <a:endParaRPr lang="en-US" altLang="zh-CN" sz="2000" dirty="0" smtClean="0"/>
          </a:p>
          <a:p>
            <a:pPr>
              <a:lnSpc>
                <a:spcPct val="130000"/>
              </a:lnSpc>
            </a:pPr>
            <a:r>
              <a:rPr lang="zh-CN" altLang="en-US" sz="2000" dirty="0" smtClean="0"/>
              <a:t>机器学习的应用大家都听说很多，我们还是先看一个例子</a:t>
            </a:r>
            <a:endParaRPr lang="zh-CN" altLang="en-US" sz="2000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 smtClean="0"/>
              <a:t>一、机器学习</a:t>
            </a:r>
            <a:r>
              <a:rPr lang="zh-CN" altLang="en-US" dirty="0"/>
              <a:t>是什</a:t>
            </a:r>
            <a:r>
              <a:rPr lang="zh-CN" altLang="en-US" dirty="0" smtClean="0"/>
              <a:t>么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20296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基于模型的</a:t>
            </a:r>
            <a:r>
              <a:rPr lang="zh-CN" altLang="en-US" dirty="0" smtClean="0"/>
              <a:t>学习：示例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2277942" y="6052458"/>
            <a:ext cx="45881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dirty="0">
                <a:solidFill>
                  <a:srgbClr val="0070C0"/>
                </a:solidFill>
              </a:rPr>
              <a:t>国民生活满意度与人均</a:t>
            </a:r>
            <a:r>
              <a:rPr lang="en-US" altLang="zh-CN" sz="2000" dirty="0">
                <a:solidFill>
                  <a:srgbClr val="0070C0"/>
                </a:solidFill>
              </a:rPr>
              <a:t>GDP</a:t>
            </a:r>
            <a:r>
              <a:rPr lang="zh-CN" altLang="en-US" sz="2000" dirty="0">
                <a:solidFill>
                  <a:srgbClr val="0070C0"/>
                </a:solidFill>
              </a:rPr>
              <a:t>的“关系”</a:t>
            </a: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323850" y="980728"/>
            <a:ext cx="8496300" cy="650271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sz="2000" dirty="0" smtClean="0"/>
              <a:t>简单线性回归模型：</a:t>
            </a:r>
            <a:r>
              <a:rPr lang="zh-CN" altLang="en-US" sz="2000" dirty="0" smtClean="0">
                <a:solidFill>
                  <a:srgbClr val="0070C0"/>
                </a:solidFill>
              </a:rPr>
              <a:t>金钱</a:t>
            </a:r>
            <a:r>
              <a:rPr lang="zh-CN" altLang="en-US" sz="2000" dirty="0" smtClean="0">
                <a:solidFill>
                  <a:srgbClr val="FF0000"/>
                </a:solidFill>
              </a:rPr>
              <a:t>似乎</a:t>
            </a:r>
            <a:r>
              <a:rPr lang="zh-CN" altLang="en-US" sz="2000" dirty="0" smtClean="0">
                <a:solidFill>
                  <a:srgbClr val="0070C0"/>
                </a:solidFill>
              </a:rPr>
              <a:t>能使人</a:t>
            </a:r>
            <a:r>
              <a:rPr lang="zh-CN" altLang="en-US" sz="2000" dirty="0">
                <a:solidFill>
                  <a:srgbClr val="0070C0"/>
                </a:solidFill>
              </a:rPr>
              <a:t>感到</a:t>
            </a:r>
            <a:r>
              <a:rPr lang="zh-CN" altLang="en-US" sz="2000" dirty="0" smtClean="0">
                <a:solidFill>
                  <a:srgbClr val="0070C0"/>
                </a:solidFill>
              </a:rPr>
              <a:t>快乐！</a:t>
            </a:r>
            <a:endParaRPr lang="zh-CN" altLang="en-US" sz="2000" dirty="0">
              <a:solidFill>
                <a:srgbClr val="0070C0"/>
              </a:solidFill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4" y="1628800"/>
            <a:ext cx="7416824" cy="4271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605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323850" y="980728"/>
            <a:ext cx="8496300" cy="4752527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zh-CN" altLang="en-US" sz="2000" dirty="0" smtClean="0"/>
              <a:t>由于构建机器学习技术的主要</a:t>
            </a:r>
            <a:r>
              <a:rPr lang="zh-CN" altLang="en-US" sz="2000" dirty="0"/>
              <a:t>任务是选择一种学习</a:t>
            </a:r>
            <a:r>
              <a:rPr lang="zh-CN" altLang="en-US" sz="2000" dirty="0" smtClean="0"/>
              <a:t>算法，</a:t>
            </a:r>
            <a:r>
              <a:rPr lang="zh-CN" altLang="en-US" sz="2000" dirty="0"/>
              <a:t>并对某些数掘进行训练，</a:t>
            </a:r>
            <a:r>
              <a:rPr lang="zh-CN" altLang="en-US" sz="2000" dirty="0" smtClean="0"/>
              <a:t>所以可能</a:t>
            </a:r>
            <a:r>
              <a:rPr lang="zh-CN" altLang="en-US" sz="2000" dirty="0"/>
              <a:t>出现</a:t>
            </a:r>
            <a:r>
              <a:rPr lang="zh-CN" altLang="en-US" sz="2000" dirty="0" smtClean="0"/>
              <a:t>的问题</a:t>
            </a:r>
            <a:r>
              <a:rPr lang="zh-CN" altLang="en-US" sz="2000" dirty="0"/>
              <a:t>不外乎是</a:t>
            </a:r>
            <a:r>
              <a:rPr lang="zh-CN" altLang="en-US" sz="2000" dirty="0" smtClean="0"/>
              <a:t>“</a:t>
            </a:r>
            <a:r>
              <a:rPr lang="zh-CN" altLang="en-US" sz="2000" b="1" dirty="0">
                <a:solidFill>
                  <a:srgbClr val="FF0000"/>
                </a:solidFill>
              </a:rPr>
              <a:t>坏算法</a:t>
            </a:r>
            <a:r>
              <a:rPr lang="zh-CN" altLang="en-US" sz="2000" dirty="0" smtClean="0"/>
              <a:t>”</a:t>
            </a:r>
            <a:r>
              <a:rPr lang="zh-CN" altLang="en-US" sz="2000" dirty="0"/>
              <a:t>和</a:t>
            </a:r>
            <a:r>
              <a:rPr lang="zh-CN" altLang="en-US" sz="2000" dirty="0" smtClean="0"/>
              <a:t>“</a:t>
            </a:r>
            <a:r>
              <a:rPr lang="zh-CN" altLang="en-US" sz="2000" b="1" dirty="0" smtClean="0">
                <a:solidFill>
                  <a:srgbClr val="FF0000"/>
                </a:solidFill>
              </a:rPr>
              <a:t>坏数据</a:t>
            </a:r>
            <a:r>
              <a:rPr lang="zh-CN" altLang="en-US" sz="2000" dirty="0" smtClean="0"/>
              <a:t>”。让</a:t>
            </a:r>
            <a:r>
              <a:rPr lang="zh-CN" altLang="en-US" sz="2000" dirty="0"/>
              <a:t>我们先从坏数据</a:t>
            </a:r>
            <a:r>
              <a:rPr lang="zh-CN" altLang="en-US" sz="2000" dirty="0" smtClean="0"/>
              <a:t>开始</a:t>
            </a:r>
            <a:endParaRPr lang="en-US" altLang="zh-CN" sz="2000" dirty="0" smtClean="0"/>
          </a:p>
          <a:p>
            <a:pPr>
              <a:lnSpc>
                <a:spcPct val="130000"/>
              </a:lnSpc>
            </a:pPr>
            <a:r>
              <a:rPr lang="zh-CN" altLang="en-US" sz="2000" dirty="0">
                <a:solidFill>
                  <a:srgbClr val="C00000"/>
                </a:solidFill>
              </a:rPr>
              <a:t>训练数据的数量</a:t>
            </a:r>
            <a:r>
              <a:rPr lang="zh-CN" altLang="en-US" sz="2000" dirty="0" smtClean="0">
                <a:solidFill>
                  <a:srgbClr val="C00000"/>
                </a:solidFill>
              </a:rPr>
              <a:t>不足</a:t>
            </a:r>
            <a:endParaRPr lang="en-US" altLang="zh-CN" sz="2000" dirty="0" smtClean="0">
              <a:solidFill>
                <a:srgbClr val="C00000"/>
              </a:solidFill>
            </a:endParaRPr>
          </a:p>
          <a:p>
            <a:pPr lvl="1">
              <a:lnSpc>
                <a:spcPct val="130000"/>
              </a:lnSpc>
            </a:pPr>
            <a:r>
              <a:rPr lang="zh-CN" altLang="en-US" dirty="0"/>
              <a:t>要教一</a:t>
            </a:r>
            <a:r>
              <a:rPr lang="zh-CN" altLang="en-US" dirty="0" smtClean="0"/>
              <a:t>个咿呀学语的</a:t>
            </a:r>
            <a:r>
              <a:rPr lang="zh-CN" altLang="en-US" dirty="0"/>
              <a:t>小朋友什么是苹果，你只需要指着苹果说“苹果”</a:t>
            </a:r>
            <a:r>
              <a:rPr lang="zh-CN" altLang="en-US" dirty="0" smtClean="0"/>
              <a:t>（重复这个</a:t>
            </a:r>
            <a:r>
              <a:rPr lang="zh-CN" altLang="en-US" dirty="0"/>
              <a:t>过程几次）就行了，然后孩子就能够识别各种颜色和形状的苹果了</a:t>
            </a:r>
            <a:r>
              <a:rPr lang="zh-CN" altLang="en-US" dirty="0" smtClean="0"/>
              <a:t>，样例教学的典型。简直</a:t>
            </a:r>
            <a:r>
              <a:rPr lang="zh-CN" altLang="en-US" dirty="0"/>
              <a:t>是天才！</a:t>
            </a:r>
          </a:p>
          <a:p>
            <a:pPr lvl="1">
              <a:lnSpc>
                <a:spcPct val="130000"/>
              </a:lnSpc>
            </a:pPr>
            <a:r>
              <a:rPr lang="zh-CN" altLang="en-US" dirty="0"/>
              <a:t>机器学习还没达到这一步，大部分机器学习</a:t>
            </a:r>
            <a:r>
              <a:rPr lang="zh-CN" altLang="en-US" dirty="0" smtClean="0"/>
              <a:t>算法需要</a:t>
            </a:r>
            <a:r>
              <a:rPr lang="zh-CN" altLang="en-US" dirty="0"/>
              <a:t>大量的数据才能正常工作。即使</a:t>
            </a:r>
            <a:r>
              <a:rPr lang="zh-CN" altLang="en-US" dirty="0" smtClean="0"/>
              <a:t>是最</a:t>
            </a:r>
            <a:r>
              <a:rPr lang="zh-CN" altLang="en-US" dirty="0"/>
              <a:t>简单的问题</a:t>
            </a:r>
            <a:r>
              <a:rPr lang="zh-CN" altLang="en-US" dirty="0" smtClean="0"/>
              <a:t>，可能</a:t>
            </a:r>
            <a:r>
              <a:rPr lang="zh-CN" altLang="en-US" dirty="0"/>
              <a:t>也需要成千上万</a:t>
            </a:r>
            <a:r>
              <a:rPr lang="zh-CN" altLang="en-US" dirty="0" smtClean="0"/>
              <a:t>个样例</a:t>
            </a:r>
            <a:r>
              <a:rPr lang="zh-CN" altLang="en-US" dirty="0"/>
              <a:t>，而对于诸如</a:t>
            </a:r>
            <a:r>
              <a:rPr lang="zh-CN" altLang="en-US" dirty="0" smtClean="0"/>
              <a:t>图像识别或</a:t>
            </a:r>
            <a:r>
              <a:rPr lang="zh-CN" altLang="en-US" dirty="0"/>
              <a:t>语音识别等复杂</a:t>
            </a:r>
            <a:r>
              <a:rPr lang="zh-CN" altLang="en-US" dirty="0" smtClean="0"/>
              <a:t>问题，</a:t>
            </a:r>
            <a:r>
              <a:rPr lang="zh-CN" altLang="en-US" dirty="0"/>
              <a:t>机器</a:t>
            </a:r>
            <a:r>
              <a:rPr lang="zh-CN" altLang="en-US" dirty="0" smtClean="0"/>
              <a:t>可能</a:t>
            </a:r>
            <a:r>
              <a:rPr lang="zh-CN" altLang="en-US" dirty="0"/>
              <a:t>需要上千万个样例（除非你可以重用现有模型的某些部分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 smtClean="0"/>
              <a:t>机器学习的主要挑战 </a:t>
            </a:r>
            <a:r>
              <a:rPr lang="en-US" altLang="zh-CN" dirty="0" smtClean="0"/>
              <a:t>1</a:t>
            </a:r>
            <a:r>
              <a:rPr lang="zh-CN" altLang="en-US" dirty="0" smtClean="0"/>
              <a:t>：</a:t>
            </a:r>
            <a:r>
              <a:rPr lang="zh-CN" altLang="en-US" dirty="0"/>
              <a:t>训练数据的数量不足</a:t>
            </a:r>
          </a:p>
        </p:txBody>
      </p:sp>
    </p:spTree>
    <p:extLst>
      <p:ext uri="{BB962C8B-B14F-4D97-AF65-F5344CB8AC3E}">
        <p14:creationId xmlns:p14="http://schemas.microsoft.com/office/powerpoint/2010/main" val="4223673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323850" y="980728"/>
            <a:ext cx="8496300" cy="5760640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zh-CN" altLang="en-US" sz="2000" dirty="0">
                <a:solidFill>
                  <a:srgbClr val="C00000"/>
                </a:solidFill>
              </a:rPr>
              <a:t>训练数据不具代表性</a:t>
            </a:r>
            <a:endParaRPr lang="en-US" altLang="zh-CN" sz="2000" dirty="0" smtClean="0">
              <a:solidFill>
                <a:srgbClr val="C00000"/>
              </a:solidFill>
            </a:endParaRPr>
          </a:p>
          <a:p>
            <a:pPr lvl="1">
              <a:lnSpc>
                <a:spcPct val="130000"/>
              </a:lnSpc>
            </a:pPr>
            <a:r>
              <a:rPr lang="zh-CN" altLang="en-US" dirty="0"/>
              <a:t>为了很好地</a:t>
            </a:r>
            <a:r>
              <a:rPr lang="zh-CN" altLang="en-US" dirty="0" smtClean="0"/>
              <a:t>实现向新数据的推广与泛化，重要的是</a:t>
            </a:r>
            <a:r>
              <a:rPr lang="zh-CN" altLang="en-US" dirty="0"/>
              <a:t>，对于将要泛化的</a:t>
            </a:r>
            <a:r>
              <a:rPr lang="zh-CN" altLang="en-US" dirty="0" smtClean="0"/>
              <a:t>新实例</a:t>
            </a:r>
            <a:r>
              <a:rPr lang="zh-CN" altLang="en-US" dirty="0"/>
              <a:t>来说， </a:t>
            </a:r>
            <a:r>
              <a:rPr lang="zh-CN" altLang="en-US" dirty="0" smtClean="0"/>
              <a:t>建模用的训练</a:t>
            </a:r>
            <a:r>
              <a:rPr lang="zh-CN" altLang="en-US" dirty="0"/>
              <a:t>数据</a:t>
            </a:r>
            <a:r>
              <a:rPr lang="zh-CN" altLang="en-US" dirty="0" smtClean="0"/>
              <a:t>一定要</a:t>
            </a:r>
            <a:r>
              <a:rPr lang="zh-CN" altLang="en-US" dirty="0"/>
              <a:t>非常有代表性。不论你使用的是基于样例的学习还是基于模型的学习，都是</a:t>
            </a:r>
            <a:r>
              <a:rPr lang="zh-CN" altLang="en-US" dirty="0" smtClean="0"/>
              <a:t>如此</a:t>
            </a:r>
            <a:endParaRPr lang="en-US" altLang="zh-CN" dirty="0" smtClean="0"/>
          </a:p>
          <a:p>
            <a:pPr lvl="1">
              <a:lnSpc>
                <a:spcPct val="130000"/>
              </a:lnSpc>
            </a:pPr>
            <a:r>
              <a:rPr lang="zh-CN" altLang="en-US" dirty="0"/>
              <a:t>例如，前面我们用来训练线性模型的国家数据集并不具备完全的代表性，有部分国家</a:t>
            </a:r>
            <a:r>
              <a:rPr lang="zh-CN" altLang="en-US" dirty="0" smtClean="0"/>
              <a:t>的</a:t>
            </a:r>
            <a:r>
              <a:rPr lang="zh-CN" altLang="en-US" dirty="0"/>
              <a:t>数据</a:t>
            </a:r>
            <a:r>
              <a:rPr lang="zh-CN" altLang="en-US" dirty="0" smtClean="0"/>
              <a:t>缺失，</a:t>
            </a:r>
            <a:r>
              <a:rPr lang="zh-CN" altLang="en-US" dirty="0"/>
              <a:t>下</a:t>
            </a:r>
            <a:r>
              <a:rPr lang="zh-CN" altLang="en-US" dirty="0" smtClean="0"/>
              <a:t>页图中显示</a:t>
            </a:r>
            <a:r>
              <a:rPr lang="zh-CN" altLang="en-US" dirty="0"/>
              <a:t>了补充缺失国家／地区信息之后的数据</a:t>
            </a:r>
            <a:r>
              <a:rPr lang="zh-CN" altLang="en-US" dirty="0" smtClean="0"/>
              <a:t>表现</a:t>
            </a:r>
            <a:endParaRPr lang="en-US" altLang="zh-CN" dirty="0" smtClean="0"/>
          </a:p>
          <a:p>
            <a:pPr lvl="1">
              <a:lnSpc>
                <a:spcPct val="130000"/>
              </a:lnSpc>
            </a:pPr>
            <a:r>
              <a:rPr lang="zh-CN" altLang="en-US" dirty="0" smtClean="0"/>
              <a:t>如果用这个新的数据</a:t>
            </a:r>
            <a:r>
              <a:rPr lang="zh-CN" altLang="en-US" dirty="0"/>
              <a:t>集训练线性模型，将会得到</a:t>
            </a:r>
            <a:r>
              <a:rPr lang="zh-CN" altLang="en-US" dirty="0">
                <a:solidFill>
                  <a:srgbClr val="FF0000"/>
                </a:solidFill>
              </a:rPr>
              <a:t>图中的实线</a:t>
            </a:r>
            <a:r>
              <a:rPr lang="zh-CN" altLang="en-US" dirty="0"/>
              <a:t>，而</a:t>
            </a:r>
            <a:r>
              <a:rPr lang="zh-CN" altLang="en-US" dirty="0">
                <a:solidFill>
                  <a:srgbClr val="FF0000"/>
                </a:solidFill>
              </a:rPr>
              <a:t>虚线表示旧模型</a:t>
            </a:r>
            <a:r>
              <a:rPr lang="zh-CN" altLang="en-US" dirty="0" smtClean="0"/>
              <a:t>。添加</a:t>
            </a:r>
            <a:r>
              <a:rPr lang="zh-CN" altLang="en-US" dirty="0"/>
              <a:t>部分</a:t>
            </a:r>
            <a:r>
              <a:rPr lang="zh-CN" altLang="en-US" dirty="0" smtClean="0"/>
              <a:t>缺失数据不仅</a:t>
            </a:r>
            <a:r>
              <a:rPr lang="zh-CN" altLang="en-US" dirty="0"/>
              <a:t>显著地</a:t>
            </a:r>
            <a:r>
              <a:rPr lang="zh-CN" altLang="en-US" dirty="0" smtClean="0"/>
              <a:t>改变模型，也清楚</a:t>
            </a:r>
            <a:r>
              <a:rPr lang="zh-CN" altLang="en-US" dirty="0"/>
              <a:t>地说明，这种</a:t>
            </a:r>
            <a:r>
              <a:rPr lang="zh-CN" altLang="en-US" dirty="0" smtClean="0"/>
              <a:t>线性模型</a:t>
            </a:r>
            <a:r>
              <a:rPr lang="zh-CN" altLang="en-US" dirty="0"/>
              <a:t>可能永远不会那么</a:t>
            </a:r>
            <a:r>
              <a:rPr lang="zh-CN" altLang="en-US" dirty="0" smtClean="0"/>
              <a:t>准确</a:t>
            </a:r>
            <a:endParaRPr lang="en-US" altLang="zh-CN" dirty="0" smtClean="0"/>
          </a:p>
          <a:p>
            <a:pPr lvl="1">
              <a:lnSpc>
                <a:spcPct val="130000"/>
              </a:lnSpc>
            </a:pPr>
            <a:r>
              <a:rPr lang="zh-CN" altLang="en-US" dirty="0" smtClean="0"/>
              <a:t>看起来</a:t>
            </a:r>
            <a:r>
              <a:rPr lang="zh-CN" altLang="en-US" dirty="0"/>
              <a:t>，某些非常富裕的国家井不比中等富裕国家</a:t>
            </a:r>
            <a:r>
              <a:rPr lang="zh-CN" altLang="en-US" dirty="0" smtClean="0"/>
              <a:t>幸福</a:t>
            </a:r>
            <a:r>
              <a:rPr lang="zh-CN" altLang="en-US" dirty="0"/>
              <a:t>（事实上，看起来甚至是不幸福</a:t>
            </a:r>
            <a:r>
              <a:rPr lang="zh-CN" altLang="en-US" dirty="0" smtClean="0"/>
              <a:t>）。反之</a:t>
            </a:r>
            <a:r>
              <a:rPr lang="zh-CN" altLang="en-US" dirty="0"/>
              <a:t>， 一些贫穷的国家也似乎比许多富裕国家</a:t>
            </a:r>
            <a:r>
              <a:rPr lang="zh-CN" altLang="en-US" dirty="0" smtClean="0"/>
              <a:t>更加快乐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 smtClean="0"/>
              <a:t>机器学习的主要挑战 </a:t>
            </a:r>
            <a:r>
              <a:rPr lang="en-US" altLang="zh-CN" dirty="0" smtClean="0"/>
              <a:t>2</a:t>
            </a:r>
            <a:r>
              <a:rPr lang="zh-CN" altLang="en-US" dirty="0" smtClean="0"/>
              <a:t>：训练</a:t>
            </a:r>
            <a:r>
              <a:rPr lang="zh-CN" altLang="en-US" dirty="0"/>
              <a:t>数据不具</a:t>
            </a:r>
            <a:r>
              <a:rPr lang="zh-CN" altLang="en-US" dirty="0" smtClean="0"/>
              <a:t>代表性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95743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机器学习的主要</a:t>
            </a:r>
            <a:r>
              <a:rPr lang="zh-CN" altLang="en-US" dirty="0" smtClean="0"/>
              <a:t>挑战 </a:t>
            </a:r>
            <a:r>
              <a:rPr lang="en-US" altLang="zh-CN" dirty="0" smtClean="0"/>
              <a:t>2</a:t>
            </a:r>
            <a:r>
              <a:rPr lang="zh-CN" altLang="en-US" dirty="0" smtClean="0"/>
              <a:t>：训练</a:t>
            </a:r>
            <a:r>
              <a:rPr lang="zh-CN" altLang="en-US" dirty="0"/>
              <a:t>数据不具代表性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418" y="1196752"/>
            <a:ext cx="8321360" cy="2913569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232062" y="4181018"/>
            <a:ext cx="48245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rgbClr val="0070C0"/>
                </a:solidFill>
              </a:rPr>
              <a:t>使用更具代表性数据后的线性回归模型</a:t>
            </a:r>
            <a:endParaRPr lang="en-US" altLang="zh-CN" sz="2000" dirty="0" smtClean="0">
              <a:solidFill>
                <a:srgbClr val="0070C0"/>
              </a:solidFill>
            </a:endParaRPr>
          </a:p>
        </p:txBody>
      </p:sp>
      <p:sp>
        <p:nvSpPr>
          <p:cNvPr id="6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396180" y="4581128"/>
            <a:ext cx="8496300" cy="2232248"/>
          </a:xfrm>
        </p:spPr>
        <p:txBody>
          <a:bodyPr/>
          <a:lstStyle/>
          <a:p>
            <a:r>
              <a:rPr lang="zh-CN" altLang="en-US" sz="2000" dirty="0"/>
              <a:t>使用不具代表性的</a:t>
            </a:r>
            <a:r>
              <a:rPr lang="zh-CN" altLang="en-US" sz="2000" dirty="0" smtClean="0"/>
              <a:t>训练集拟合出的模型难以做出准确预测</a:t>
            </a:r>
            <a:endParaRPr lang="en-US" altLang="zh-CN" sz="2000" dirty="0" smtClean="0"/>
          </a:p>
          <a:p>
            <a:r>
              <a:rPr lang="zh-CN" altLang="en-US" sz="2000" dirty="0" smtClean="0"/>
              <a:t>使用</a:t>
            </a:r>
            <a:r>
              <a:rPr lang="zh-CN" altLang="en-US" sz="2000" dirty="0"/>
              <a:t>具有代表性的训练集</a:t>
            </a:r>
            <a:r>
              <a:rPr lang="zh-CN" altLang="en-US" sz="2000" dirty="0" smtClean="0"/>
              <a:t>，说</a:t>
            </a:r>
            <a:r>
              <a:rPr lang="zh-CN" altLang="en-US" sz="2000" dirty="0"/>
              <a:t>起来</a:t>
            </a:r>
            <a:r>
              <a:rPr lang="zh-CN" altLang="en-US" sz="2000" dirty="0" smtClean="0"/>
              <a:t>容易做</a:t>
            </a:r>
            <a:r>
              <a:rPr lang="zh-CN" altLang="en-US" sz="2000" dirty="0"/>
              <a:t>起来难</a:t>
            </a:r>
            <a:r>
              <a:rPr lang="zh-CN" altLang="en-US" sz="2000" dirty="0" smtClean="0"/>
              <a:t>：</a:t>
            </a:r>
            <a:endParaRPr lang="en-US" altLang="zh-CN" sz="2000" dirty="0" smtClean="0"/>
          </a:p>
          <a:p>
            <a:pPr lvl="1"/>
            <a:r>
              <a:rPr lang="zh-CN" altLang="en-US" dirty="0" smtClean="0"/>
              <a:t>如果</a:t>
            </a:r>
            <a:r>
              <a:rPr lang="zh-CN" altLang="en-US" dirty="0"/>
              <a:t>样本集太小，将会出现采样噪声</a:t>
            </a:r>
            <a:r>
              <a:rPr lang="zh-CN" altLang="en-US" dirty="0" smtClean="0"/>
              <a:t>（非</a:t>
            </a:r>
            <a:r>
              <a:rPr lang="zh-CN" altLang="en-US" dirty="0"/>
              <a:t>代表性数据被选中），容易导致</a:t>
            </a:r>
            <a:r>
              <a:rPr lang="zh-CN" altLang="en-US" dirty="0">
                <a:solidFill>
                  <a:srgbClr val="FF0000"/>
                </a:solidFill>
              </a:rPr>
              <a:t>模型过</a:t>
            </a:r>
            <a:r>
              <a:rPr lang="zh-CN" altLang="en-US" dirty="0" smtClean="0">
                <a:solidFill>
                  <a:srgbClr val="FF0000"/>
                </a:solidFill>
              </a:rPr>
              <a:t>拟合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pPr lvl="1"/>
            <a:r>
              <a:rPr lang="zh-CN" altLang="en-US" dirty="0" smtClean="0"/>
              <a:t>即便是有大样本量数据</a:t>
            </a:r>
            <a:r>
              <a:rPr lang="zh-CN" altLang="en-US" dirty="0"/>
              <a:t>，如果采样方式欠妥</a:t>
            </a:r>
            <a:r>
              <a:rPr lang="zh-CN" altLang="en-US" dirty="0" smtClean="0"/>
              <a:t>，同样</a:t>
            </a:r>
            <a:r>
              <a:rPr lang="zh-CN" altLang="en-US" dirty="0"/>
              <a:t>可能导致非代表性数据集， 这就是所谓</a:t>
            </a:r>
            <a:r>
              <a:rPr lang="zh-CN" altLang="en-US" dirty="0" smtClean="0"/>
              <a:t>的</a:t>
            </a:r>
            <a:r>
              <a:rPr lang="zh-CN" altLang="en-US" dirty="0" smtClean="0">
                <a:solidFill>
                  <a:srgbClr val="FF0000"/>
                </a:solidFill>
              </a:rPr>
              <a:t>采样偏差问题</a:t>
            </a:r>
            <a:endParaRPr lang="en-US" altLang="zh-CN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7174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机器学习的主要</a:t>
            </a:r>
            <a:r>
              <a:rPr lang="zh-CN" altLang="en-US" dirty="0" smtClean="0"/>
              <a:t>挑战 </a:t>
            </a:r>
            <a:r>
              <a:rPr lang="en-US" altLang="zh-CN" dirty="0" smtClean="0"/>
              <a:t>3</a:t>
            </a:r>
            <a:r>
              <a:rPr lang="zh-CN" altLang="en-US" dirty="0" smtClean="0"/>
              <a:t>：训练数据的质量差</a:t>
            </a:r>
            <a:endParaRPr lang="zh-CN" altLang="en-US" dirty="0"/>
          </a:p>
        </p:txBody>
      </p:sp>
      <p:sp>
        <p:nvSpPr>
          <p:cNvPr id="6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323850" y="980728"/>
            <a:ext cx="8496300" cy="5112568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zh-CN" altLang="en-US" sz="2000" dirty="0" smtClean="0"/>
              <a:t>如果训练集充满了错误</a:t>
            </a:r>
            <a:r>
              <a:rPr lang="zh-CN" altLang="en-US" sz="2000" dirty="0"/>
              <a:t>、异常值和噪声（例如，差质量的测量产生的数据），系统</a:t>
            </a:r>
            <a:r>
              <a:rPr lang="zh-CN" altLang="en-US" sz="2000" dirty="0" smtClean="0"/>
              <a:t>将更</a:t>
            </a:r>
            <a:r>
              <a:rPr lang="zh-CN" altLang="en-US" sz="2000" dirty="0"/>
              <a:t>难检测</a:t>
            </a:r>
            <a:r>
              <a:rPr lang="zh-CN" altLang="en-US" sz="2000" dirty="0" smtClean="0"/>
              <a:t>到底层</a:t>
            </a:r>
            <a:r>
              <a:rPr lang="zh-CN" altLang="en-US" sz="2000" dirty="0"/>
              <a:t>模式，更不太可能表现良好。所以</a:t>
            </a:r>
            <a:r>
              <a:rPr lang="zh-CN" altLang="en-US" sz="2000" dirty="0" smtClean="0"/>
              <a:t>花时间来</a:t>
            </a:r>
            <a:r>
              <a:rPr lang="zh-CN" altLang="en-US" sz="2000" dirty="0"/>
              <a:t>清理训练数据是非常值得</a:t>
            </a:r>
            <a:r>
              <a:rPr lang="zh-CN" altLang="en-US" sz="2000" dirty="0" smtClean="0"/>
              <a:t>的投入</a:t>
            </a:r>
            <a:endParaRPr lang="en-US" altLang="zh-CN" sz="2000" dirty="0" smtClean="0"/>
          </a:p>
          <a:p>
            <a:pPr>
              <a:lnSpc>
                <a:spcPct val="130000"/>
              </a:lnSpc>
            </a:pPr>
            <a:r>
              <a:rPr lang="zh-CN" altLang="en-US" sz="2000" dirty="0" smtClean="0"/>
              <a:t>事实上</a:t>
            </a:r>
            <a:r>
              <a:rPr lang="zh-CN" altLang="en-US" sz="2000" dirty="0"/>
              <a:t>，大多数数据科学家都会花费很大一部分时间来做这项工作。如果样本集太小，将会出现采样噪声</a:t>
            </a:r>
            <a:r>
              <a:rPr lang="zh-CN" altLang="en-US" sz="2000" dirty="0" smtClean="0"/>
              <a:t>（非</a:t>
            </a:r>
            <a:r>
              <a:rPr lang="zh-CN" altLang="en-US" sz="2000" dirty="0"/>
              <a:t>代表性数据被选中</a:t>
            </a:r>
            <a:r>
              <a:rPr lang="zh-CN" altLang="en-US" sz="2000" dirty="0" smtClean="0"/>
              <a:t>）</a:t>
            </a:r>
            <a:endParaRPr lang="en-US" altLang="zh-CN" sz="2000" dirty="0" smtClean="0"/>
          </a:p>
          <a:p>
            <a:pPr lvl="1">
              <a:lnSpc>
                <a:spcPct val="130000"/>
              </a:lnSpc>
            </a:pPr>
            <a:r>
              <a:rPr lang="zh-CN" altLang="en-US" dirty="0" smtClean="0">
                <a:solidFill>
                  <a:srgbClr val="FF0000"/>
                </a:solidFill>
              </a:rPr>
              <a:t>数据异常</a:t>
            </a:r>
            <a:r>
              <a:rPr lang="zh-CN" altLang="en-US" dirty="0" smtClean="0"/>
              <a:t>：如果</a:t>
            </a:r>
            <a:r>
              <a:rPr lang="zh-CN" altLang="en-US" dirty="0"/>
              <a:t>某些实例明显是异常情况，要么直接将其丢弃，要么尝试手动</a:t>
            </a:r>
            <a:r>
              <a:rPr lang="zh-CN" altLang="en-US" dirty="0" smtClean="0"/>
              <a:t>修复错误</a:t>
            </a:r>
            <a:endParaRPr lang="zh-CN" altLang="en-US" dirty="0"/>
          </a:p>
          <a:p>
            <a:pPr lvl="1">
              <a:lnSpc>
                <a:spcPct val="130000"/>
              </a:lnSpc>
            </a:pPr>
            <a:r>
              <a:rPr lang="zh-CN" altLang="en-US" dirty="0" smtClean="0">
                <a:solidFill>
                  <a:srgbClr val="FF0000"/>
                </a:solidFill>
              </a:rPr>
              <a:t>数据缺失</a:t>
            </a:r>
            <a:r>
              <a:rPr lang="zh-CN" altLang="en-US" dirty="0" smtClean="0"/>
              <a:t>：如果</a:t>
            </a:r>
            <a:r>
              <a:rPr lang="zh-CN" altLang="en-US" dirty="0"/>
              <a:t>某些实例缺少部分特征（例如， </a:t>
            </a:r>
            <a:r>
              <a:rPr lang="en-US" altLang="zh-CN" dirty="0"/>
              <a:t>5% </a:t>
            </a:r>
            <a:r>
              <a:rPr lang="zh-CN" altLang="en-US" dirty="0"/>
              <a:t>的顾客没有指定年龄），你必须决定是</a:t>
            </a:r>
            <a:r>
              <a:rPr lang="zh-CN" altLang="en-US" dirty="0" smtClean="0"/>
              <a:t>整体忽略</a:t>
            </a:r>
            <a:r>
              <a:rPr lang="zh-CN" altLang="en-US" dirty="0"/>
              <a:t>这些特征，还是忽略这部分有缺失的实例，又或者是将缺失的值补充完整（</a:t>
            </a:r>
            <a:r>
              <a:rPr lang="zh-CN" altLang="en-US" dirty="0" smtClean="0"/>
              <a:t>例如</a:t>
            </a:r>
            <a:r>
              <a:rPr lang="zh-CN" altLang="en-US" dirty="0"/>
              <a:t>，填写年龄值的中位数</a:t>
            </a:r>
            <a:r>
              <a:rPr lang="zh-CN" altLang="en-US" dirty="0" smtClean="0"/>
              <a:t>）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3985555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机器学习的主要</a:t>
            </a:r>
            <a:r>
              <a:rPr lang="zh-CN" altLang="en-US" dirty="0" smtClean="0"/>
              <a:t>挑战 </a:t>
            </a:r>
            <a:r>
              <a:rPr lang="en-US" altLang="zh-CN" dirty="0" smtClean="0"/>
              <a:t>4</a:t>
            </a:r>
            <a:r>
              <a:rPr lang="zh-CN" altLang="en-US" dirty="0" smtClean="0"/>
              <a:t>：无关特征，互相关特征</a:t>
            </a:r>
            <a:endParaRPr lang="zh-CN" altLang="en-US" dirty="0"/>
          </a:p>
        </p:txBody>
      </p:sp>
      <p:sp>
        <p:nvSpPr>
          <p:cNvPr id="6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323850" y="908720"/>
            <a:ext cx="8496300" cy="5832648"/>
          </a:xfrm>
        </p:spPr>
        <p:txBody>
          <a:bodyPr/>
          <a:lstStyle/>
          <a:p>
            <a:pPr marL="0" indent="0" algn="ctr">
              <a:lnSpc>
                <a:spcPct val="120000"/>
              </a:lnSpc>
              <a:spcAft>
                <a:spcPts val="1200"/>
              </a:spcAft>
              <a:buNone/>
            </a:pPr>
            <a:r>
              <a:rPr lang="en-US" altLang="zh-CN" dirty="0" smtClean="0">
                <a:solidFill>
                  <a:srgbClr val="FF0000"/>
                </a:solidFill>
              </a:rPr>
              <a:t>Garbage in, garbage out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zh-CN" altLang="en-US" sz="2000" dirty="0" smtClean="0"/>
              <a:t>当训练数据中包含较多</a:t>
            </a:r>
            <a:r>
              <a:rPr lang="zh-CN" altLang="en-US" sz="2000" b="1" dirty="0" smtClean="0">
                <a:solidFill>
                  <a:srgbClr val="002060"/>
                </a:solidFill>
              </a:rPr>
              <a:t>与目标变量</a:t>
            </a:r>
            <a:r>
              <a:rPr lang="zh-CN" altLang="en-US" sz="2000" b="1" dirty="0" smtClean="0">
                <a:solidFill>
                  <a:srgbClr val="FF0000"/>
                </a:solidFill>
              </a:rPr>
              <a:t>有关的 </a:t>
            </a:r>
            <a:r>
              <a:rPr lang="en-US" altLang="zh-CN" sz="2000" dirty="0" smtClean="0"/>
              <a:t>(Relevant)</a:t>
            </a:r>
            <a:r>
              <a:rPr lang="zh-CN" altLang="en-US" sz="2000" dirty="0" smtClean="0"/>
              <a:t>特征</a:t>
            </a:r>
            <a:r>
              <a:rPr lang="zh-CN" altLang="en-US" sz="2000" dirty="0"/>
              <a:t>，以及</a:t>
            </a:r>
            <a:r>
              <a:rPr lang="zh-CN" altLang="en-US" sz="2000" dirty="0" smtClean="0"/>
              <a:t>较少的</a:t>
            </a:r>
            <a:r>
              <a:rPr lang="zh-CN" altLang="en-US" sz="2000" b="1" dirty="0" smtClean="0">
                <a:solidFill>
                  <a:srgbClr val="002060"/>
                </a:solidFill>
              </a:rPr>
              <a:t>与目标</a:t>
            </a:r>
            <a:r>
              <a:rPr lang="zh-CN" altLang="en-US" sz="2000" b="1" dirty="0">
                <a:solidFill>
                  <a:srgbClr val="002060"/>
                </a:solidFill>
              </a:rPr>
              <a:t>变量</a:t>
            </a:r>
            <a:r>
              <a:rPr lang="zh-CN" altLang="en-US" sz="2000" b="1" dirty="0" smtClean="0">
                <a:solidFill>
                  <a:srgbClr val="FF0000"/>
                </a:solidFill>
              </a:rPr>
              <a:t>无关的 </a:t>
            </a:r>
            <a:r>
              <a:rPr lang="en-US" altLang="zh-CN" sz="2000" dirty="0" smtClean="0"/>
              <a:t>(Irrelevant) </a:t>
            </a:r>
            <a:r>
              <a:rPr lang="zh-CN" altLang="en-US" sz="2000" dirty="0" smtClean="0"/>
              <a:t>特征</a:t>
            </a:r>
            <a:r>
              <a:rPr lang="zh-CN" altLang="en-US" sz="2000" dirty="0"/>
              <a:t>，系统才</a:t>
            </a:r>
            <a:r>
              <a:rPr lang="zh-CN" altLang="en-US" sz="2000" dirty="0" smtClean="0"/>
              <a:t>能够有效学习。同时，</a:t>
            </a:r>
            <a:r>
              <a:rPr lang="zh-CN" altLang="en-US" sz="2000" b="1" dirty="0" smtClean="0">
                <a:solidFill>
                  <a:srgbClr val="002060"/>
                </a:solidFill>
              </a:rPr>
              <a:t>各特征</a:t>
            </a:r>
            <a:r>
              <a:rPr lang="zh-CN" altLang="en-US" sz="2000" b="1" dirty="0">
                <a:solidFill>
                  <a:srgbClr val="002060"/>
                </a:solidFill>
              </a:rPr>
              <a:t>之间要</a:t>
            </a:r>
            <a:r>
              <a:rPr lang="zh-CN" altLang="en-US" sz="2000" b="1" dirty="0" smtClean="0">
                <a:solidFill>
                  <a:srgbClr val="002060"/>
                </a:solidFill>
              </a:rPr>
              <a:t>尽可能减少</a:t>
            </a:r>
            <a:r>
              <a:rPr lang="zh-CN" altLang="en-US" sz="2000" b="1" dirty="0" smtClean="0">
                <a:solidFill>
                  <a:srgbClr val="FF0000"/>
                </a:solidFill>
              </a:rPr>
              <a:t>互相关</a:t>
            </a:r>
            <a:r>
              <a:rPr lang="en-US" altLang="zh-CN" sz="2000" dirty="0"/>
              <a:t>(</a:t>
            </a:r>
            <a:r>
              <a:rPr lang="en-US" altLang="zh-CN" sz="2000" dirty="0" smtClean="0"/>
              <a:t>Correlation)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zh-CN" altLang="en-US" sz="2000" b="1" dirty="0" smtClean="0">
                <a:solidFill>
                  <a:srgbClr val="FF0000"/>
                </a:solidFill>
              </a:rPr>
              <a:t>互相关</a:t>
            </a:r>
            <a:r>
              <a:rPr lang="zh-CN" altLang="en-US" sz="2000" b="1" dirty="0" smtClean="0"/>
              <a:t>特征</a:t>
            </a:r>
            <a:r>
              <a:rPr lang="zh-CN" altLang="en-US" sz="2000" dirty="0" smtClean="0"/>
              <a:t>：是指样本中的某些特征可以由其他特征，或者部分地，或者完全地表达出来</a:t>
            </a:r>
            <a:endParaRPr lang="en-US" altLang="zh-CN" sz="2000" dirty="0" smtClean="0"/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zh-CN" altLang="en-US" sz="2000" b="1" dirty="0" smtClean="0"/>
              <a:t>特征</a:t>
            </a:r>
            <a:r>
              <a:rPr lang="zh-CN" altLang="en-US" sz="2000" b="1" dirty="0"/>
              <a:t>的</a:t>
            </a:r>
            <a:r>
              <a:rPr lang="zh-CN" altLang="en-US" sz="2000" b="1" dirty="0" smtClean="0">
                <a:solidFill>
                  <a:srgbClr val="FF0000"/>
                </a:solidFill>
              </a:rPr>
              <a:t>多重共线性</a:t>
            </a:r>
            <a:r>
              <a:rPr lang="zh-CN" altLang="en-US" sz="2000" dirty="0" smtClean="0"/>
              <a:t>：是互相关特征的极端情况，指某些特征可表达为其他特征的线性组合，导致算法极不稳定</a:t>
            </a:r>
            <a:endParaRPr lang="en-US" altLang="zh-CN" sz="2000" dirty="0" smtClean="0"/>
          </a:p>
          <a:p>
            <a:pPr>
              <a:lnSpc>
                <a:spcPct val="120000"/>
              </a:lnSpc>
            </a:pPr>
            <a:r>
              <a:rPr lang="zh-CN" altLang="en-US" sz="2000" dirty="0" smtClean="0"/>
              <a:t>一个机器学习项目</a:t>
            </a:r>
            <a:r>
              <a:rPr lang="zh-CN" altLang="en-US" sz="2000" dirty="0"/>
              <a:t>成功</a:t>
            </a:r>
            <a:r>
              <a:rPr lang="zh-CN" altLang="en-US" sz="2000" dirty="0" smtClean="0"/>
              <a:t>的关键是：提取</a:t>
            </a:r>
            <a:r>
              <a:rPr lang="zh-CN" altLang="en-US" sz="2000" dirty="0"/>
              <a:t>出一</a:t>
            </a:r>
            <a:r>
              <a:rPr lang="zh-CN" altLang="en-US" sz="2000" dirty="0" smtClean="0"/>
              <a:t>组好的特征子集</a:t>
            </a:r>
            <a:r>
              <a:rPr lang="zh-CN" altLang="en-US" sz="2000" dirty="0"/>
              <a:t>，用于训练</a:t>
            </a:r>
            <a:r>
              <a:rPr lang="zh-CN" altLang="en-US" sz="2000" dirty="0" smtClean="0"/>
              <a:t>模型，这个工作叫</a:t>
            </a:r>
            <a:r>
              <a:rPr lang="zh-CN" altLang="en-US" sz="2000" b="1" dirty="0" smtClean="0">
                <a:solidFill>
                  <a:srgbClr val="FF0000"/>
                </a:solidFill>
              </a:rPr>
              <a:t>特征工程</a:t>
            </a:r>
            <a:r>
              <a:rPr lang="zh-CN" altLang="en-US" sz="2000" dirty="0" smtClean="0"/>
              <a:t>，主要有以下</a:t>
            </a:r>
            <a:r>
              <a:rPr lang="zh-CN" altLang="en-US" sz="2000" dirty="0"/>
              <a:t>几</a:t>
            </a:r>
            <a:r>
              <a:rPr lang="zh-CN" altLang="en-US" sz="2000" dirty="0" smtClean="0"/>
              <a:t>点：</a:t>
            </a:r>
            <a:endParaRPr lang="en-US" altLang="zh-CN" sz="2000" dirty="0" smtClean="0"/>
          </a:p>
          <a:p>
            <a:pPr lvl="1">
              <a:lnSpc>
                <a:spcPct val="120000"/>
              </a:lnSpc>
            </a:pPr>
            <a:r>
              <a:rPr lang="zh-CN" altLang="en-US" dirty="0" smtClean="0"/>
              <a:t>特征理解与选择</a:t>
            </a:r>
            <a:r>
              <a:rPr lang="zh-CN" altLang="en-US" dirty="0"/>
              <a:t>：从现有特征中</a:t>
            </a:r>
            <a:r>
              <a:rPr lang="zh-CN" altLang="en-US" dirty="0" smtClean="0"/>
              <a:t>选择出最有效的特征</a:t>
            </a:r>
            <a:endParaRPr lang="en-US" altLang="zh-CN" dirty="0" smtClean="0"/>
          </a:p>
          <a:p>
            <a:pPr lvl="1">
              <a:lnSpc>
                <a:spcPct val="120000"/>
              </a:lnSpc>
            </a:pPr>
            <a:r>
              <a:rPr lang="zh-CN" altLang="en-US" dirty="0" smtClean="0"/>
              <a:t>特征清洗与增强：删除和填充含缺失值的数据，最大化数据价值</a:t>
            </a:r>
            <a:endParaRPr lang="en-US" altLang="zh-CN" dirty="0"/>
          </a:p>
          <a:p>
            <a:pPr lvl="1">
              <a:lnSpc>
                <a:spcPct val="120000"/>
              </a:lnSpc>
            </a:pPr>
            <a:r>
              <a:rPr lang="zh-CN" altLang="en-US" dirty="0" smtClean="0"/>
              <a:t>持</a:t>
            </a:r>
            <a:r>
              <a:rPr lang="zh-CN" altLang="en-US" dirty="0"/>
              <a:t>征</a:t>
            </a:r>
            <a:r>
              <a:rPr lang="zh-CN" altLang="en-US" dirty="0" smtClean="0"/>
              <a:t>提取与转化：将</a:t>
            </a:r>
            <a:r>
              <a:rPr lang="zh-CN" altLang="en-US" dirty="0"/>
              <a:t>现有特征进行整合，产生</a:t>
            </a:r>
            <a:r>
              <a:rPr lang="zh-CN" altLang="en-US" dirty="0" smtClean="0"/>
              <a:t>更为有效的特征</a:t>
            </a:r>
            <a:endParaRPr lang="zh-CN" altLang="en-US" dirty="0"/>
          </a:p>
          <a:p>
            <a:pPr lvl="1">
              <a:lnSpc>
                <a:spcPct val="120000"/>
              </a:lnSpc>
            </a:pPr>
            <a:r>
              <a:rPr lang="zh-CN" altLang="en-US" dirty="0" smtClean="0"/>
              <a:t>特征构建与学习：通过新数据创造</a:t>
            </a:r>
            <a:r>
              <a:rPr lang="zh-CN" altLang="en-US" dirty="0"/>
              <a:t>新</a:t>
            </a:r>
            <a:r>
              <a:rPr lang="zh-CN" altLang="en-US" dirty="0" smtClean="0"/>
              <a:t>特征，</a:t>
            </a:r>
            <a:r>
              <a:rPr lang="zh-CN" altLang="en-US" dirty="0"/>
              <a:t>或学习</a:t>
            </a:r>
            <a:r>
              <a:rPr lang="zh-CN" altLang="en-US" dirty="0" smtClean="0"/>
              <a:t>出新特征</a:t>
            </a:r>
            <a:endParaRPr lang="en-US" altLang="zh-CN" dirty="0" smtClean="0"/>
          </a:p>
          <a:p>
            <a:pPr lvl="1">
              <a:lnSpc>
                <a:spcPct val="120000"/>
              </a:lnSpc>
            </a:pP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729338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251520" y="188913"/>
            <a:ext cx="8641655" cy="575791"/>
          </a:xfrm>
        </p:spPr>
        <p:txBody>
          <a:bodyPr/>
          <a:lstStyle/>
          <a:p>
            <a:r>
              <a:rPr lang="zh-CN" altLang="en-US" dirty="0"/>
              <a:t>机器学习的主要挑战 </a:t>
            </a:r>
            <a:r>
              <a:rPr lang="en-US" altLang="zh-CN" dirty="0" smtClean="0"/>
              <a:t>5</a:t>
            </a:r>
            <a:r>
              <a:rPr lang="zh-CN" altLang="en-US" dirty="0" smtClean="0"/>
              <a:t>：拟合</a:t>
            </a:r>
            <a:r>
              <a:rPr lang="zh-CN" altLang="en-US" dirty="0"/>
              <a:t>数据过度（</a:t>
            </a:r>
            <a:r>
              <a:rPr lang="zh-CN" altLang="en-US" dirty="0">
                <a:solidFill>
                  <a:srgbClr val="FF0000"/>
                </a:solidFill>
              </a:rPr>
              <a:t>过拟合</a:t>
            </a:r>
            <a:r>
              <a:rPr lang="zh-CN" altLang="en-US" dirty="0"/>
              <a:t>）</a:t>
            </a:r>
          </a:p>
        </p:txBody>
      </p:sp>
      <p:sp>
        <p:nvSpPr>
          <p:cNvPr id="6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323850" y="980728"/>
            <a:ext cx="8496300" cy="2448272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zh-CN" altLang="en-US" sz="2000" dirty="0"/>
              <a:t>假设你正在国外旅游，被出租车司机狠宰了一刀，你很可能会说，那个国家的</a:t>
            </a:r>
            <a:r>
              <a:rPr lang="zh-CN" altLang="en-US" sz="2000" dirty="0" smtClean="0"/>
              <a:t>所</a:t>
            </a:r>
            <a:r>
              <a:rPr lang="zh-CN" altLang="en-US" sz="2000" dirty="0"/>
              <a:t>有</a:t>
            </a:r>
            <a:r>
              <a:rPr lang="zh-CN" altLang="en-US" sz="2000" dirty="0" smtClean="0"/>
              <a:t>出租车</a:t>
            </a:r>
            <a:r>
              <a:rPr lang="zh-CN" altLang="en-US" sz="2000" dirty="0"/>
              <a:t>司机都是强盗。</a:t>
            </a:r>
            <a:r>
              <a:rPr lang="zh-CN" altLang="en-US" sz="2000" b="1" dirty="0">
                <a:solidFill>
                  <a:srgbClr val="FF0000"/>
                </a:solidFill>
              </a:rPr>
              <a:t>过度概括</a:t>
            </a:r>
            <a:r>
              <a:rPr lang="zh-CN" altLang="en-US" sz="2000" dirty="0"/>
              <a:t>是我们人类常</a:t>
            </a:r>
            <a:r>
              <a:rPr lang="zh-CN" altLang="en-US" sz="2000" dirty="0" smtClean="0"/>
              <a:t>做犯的错误。</a:t>
            </a:r>
            <a:endParaRPr lang="en-US" altLang="zh-CN" sz="2000" dirty="0" smtClean="0"/>
          </a:p>
          <a:p>
            <a:pPr>
              <a:lnSpc>
                <a:spcPct val="130000"/>
              </a:lnSpc>
            </a:pPr>
            <a:r>
              <a:rPr lang="zh-CN" altLang="en-US" sz="2000" dirty="0"/>
              <a:t>图</a:t>
            </a:r>
            <a:r>
              <a:rPr lang="zh-CN" altLang="en-US" sz="2000" dirty="0" smtClean="0"/>
              <a:t>中是对</a:t>
            </a:r>
            <a:r>
              <a:rPr lang="zh-CN" altLang="en-US" sz="2000" dirty="0"/>
              <a:t>前面的的生活满意度数据</a:t>
            </a:r>
            <a:r>
              <a:rPr lang="zh-CN" altLang="en-US" sz="2000" dirty="0" smtClean="0"/>
              <a:t>，用</a:t>
            </a:r>
            <a:r>
              <a:rPr lang="zh-CN" altLang="en-US" sz="2000" b="1" dirty="0">
                <a:solidFill>
                  <a:srgbClr val="FF0000"/>
                </a:solidFill>
              </a:rPr>
              <a:t>高阶多项式</a:t>
            </a:r>
            <a:r>
              <a:rPr lang="zh-CN" altLang="en-US" sz="2000" dirty="0" smtClean="0"/>
              <a:t>进行的模型拟合，这是一个明显的</a:t>
            </a:r>
            <a:r>
              <a:rPr lang="zh-CN" altLang="en-US" sz="2000" b="1" dirty="0" smtClean="0">
                <a:solidFill>
                  <a:srgbClr val="FF0000"/>
                </a:solidFill>
              </a:rPr>
              <a:t>与</a:t>
            </a:r>
            <a:r>
              <a:rPr lang="zh-CN" altLang="en-US" sz="2000" b="1" dirty="0">
                <a:solidFill>
                  <a:srgbClr val="FF0000"/>
                </a:solidFill>
              </a:rPr>
              <a:t>训练数据</a:t>
            </a:r>
            <a:r>
              <a:rPr lang="zh-CN" altLang="en-US" sz="2000" b="1" dirty="0" smtClean="0">
                <a:solidFill>
                  <a:srgbClr val="FF0000"/>
                </a:solidFill>
              </a:rPr>
              <a:t>过拟合的</a:t>
            </a:r>
            <a:r>
              <a:rPr lang="zh-CN" altLang="en-US" sz="2000" dirty="0" smtClean="0"/>
              <a:t>模型</a:t>
            </a:r>
            <a:r>
              <a:rPr lang="zh-CN" altLang="en-US" sz="2000" dirty="0"/>
              <a:t>。虽然它在</a:t>
            </a:r>
            <a:r>
              <a:rPr lang="zh-CN" altLang="en-US" sz="2000" dirty="0" smtClean="0"/>
              <a:t>训练</a:t>
            </a:r>
            <a:r>
              <a:rPr lang="zh-CN" altLang="en-US" sz="2000" dirty="0"/>
              <a:t>数据上的表现比简单的线性模型要好得多，但是</a:t>
            </a:r>
            <a:r>
              <a:rPr lang="zh-CN" altLang="en-US" sz="2000" b="1" dirty="0">
                <a:solidFill>
                  <a:srgbClr val="0000FF"/>
                </a:solidFill>
              </a:rPr>
              <a:t>你</a:t>
            </a:r>
            <a:r>
              <a:rPr lang="zh-CN" altLang="en-US" sz="2000" b="1" dirty="0" smtClean="0">
                <a:solidFill>
                  <a:srgbClr val="0000FF"/>
                </a:solidFill>
              </a:rPr>
              <a:t>真的相信</a:t>
            </a:r>
            <a:r>
              <a:rPr lang="zh-CN" altLang="en-US" sz="2000" b="1" dirty="0">
                <a:solidFill>
                  <a:srgbClr val="0000FF"/>
                </a:solidFill>
              </a:rPr>
              <a:t>它的</a:t>
            </a:r>
            <a:r>
              <a:rPr lang="zh-CN" altLang="en-US" sz="2000" b="1" dirty="0" smtClean="0">
                <a:solidFill>
                  <a:srgbClr val="0000FF"/>
                </a:solidFill>
              </a:rPr>
              <a:t>预测是合理的吗</a:t>
            </a:r>
            <a:r>
              <a:rPr lang="zh-CN" altLang="en-US" sz="2000" dirty="0"/>
              <a:t>？</a:t>
            </a:r>
            <a:endParaRPr lang="en-US" altLang="zh-CN" sz="2000" dirty="0" smtClean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3501008"/>
            <a:ext cx="7848872" cy="2748136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3453745" y="6269250"/>
            <a:ext cx="22365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rgbClr val="0070C0"/>
                </a:solidFill>
              </a:rPr>
              <a:t>模型过拟合</a:t>
            </a:r>
            <a:endParaRPr lang="zh-CN" altLang="en-US" sz="20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9798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机器学习的主要挑战 </a:t>
            </a:r>
            <a:r>
              <a:rPr lang="en-US" altLang="zh-CN" dirty="0" smtClean="0"/>
              <a:t>5</a:t>
            </a:r>
            <a:r>
              <a:rPr lang="zh-CN" altLang="en-US" dirty="0" smtClean="0"/>
              <a:t>：拟合</a:t>
            </a:r>
            <a:r>
              <a:rPr lang="zh-CN" altLang="en-US" dirty="0"/>
              <a:t>数据过度（</a:t>
            </a:r>
            <a:r>
              <a:rPr lang="zh-CN" altLang="en-US" dirty="0">
                <a:solidFill>
                  <a:srgbClr val="FF0000"/>
                </a:solidFill>
              </a:rPr>
              <a:t>过拟合</a:t>
            </a:r>
            <a:r>
              <a:rPr lang="zh-CN" altLang="en-US" dirty="0"/>
              <a:t>）</a:t>
            </a:r>
          </a:p>
        </p:txBody>
      </p:sp>
      <p:sp>
        <p:nvSpPr>
          <p:cNvPr id="6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323850" y="980728"/>
            <a:ext cx="8496300" cy="3168352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zh-CN" altLang="en-US" sz="2000" dirty="0">
                <a:solidFill>
                  <a:srgbClr val="0000FF"/>
                </a:solidFill>
              </a:rPr>
              <a:t>蓝色</a:t>
            </a:r>
            <a:r>
              <a:rPr lang="zh-CN" altLang="en-US" sz="2000" b="1" dirty="0" smtClean="0"/>
              <a:t>虚线</a:t>
            </a:r>
            <a:r>
              <a:rPr lang="zh-CN" altLang="en-US" sz="2000" dirty="0" smtClean="0"/>
              <a:t>：代表</a:t>
            </a:r>
            <a:r>
              <a:rPr lang="zh-CN" altLang="en-US" sz="2000" dirty="0"/>
              <a:t>一开始的原始模型，也就是缺失部分国家的</a:t>
            </a:r>
            <a:r>
              <a:rPr lang="zh-CN" altLang="en-US" sz="2000" dirty="0" smtClean="0"/>
              <a:t>数据时拟合的模型</a:t>
            </a:r>
            <a:endParaRPr lang="en-US" altLang="zh-CN" sz="2000" dirty="0" smtClean="0"/>
          </a:p>
          <a:p>
            <a:pPr>
              <a:lnSpc>
                <a:spcPct val="130000"/>
              </a:lnSpc>
            </a:pPr>
            <a:r>
              <a:rPr lang="zh-CN" altLang="en-US" sz="2000" dirty="0" smtClean="0">
                <a:solidFill>
                  <a:srgbClr val="FF0000"/>
                </a:solidFill>
              </a:rPr>
              <a:t>红色</a:t>
            </a:r>
            <a:r>
              <a:rPr lang="zh-CN" altLang="en-US" sz="2000" b="1" dirty="0" smtClean="0"/>
              <a:t>虚线</a:t>
            </a:r>
            <a:r>
              <a:rPr lang="zh-CN" altLang="en-US" sz="2000" dirty="0" smtClean="0"/>
              <a:t>：代表</a:t>
            </a:r>
            <a:r>
              <a:rPr lang="zh-CN" altLang="en-US" sz="2000" dirty="0"/>
              <a:t>用所有国家</a:t>
            </a:r>
            <a:r>
              <a:rPr lang="zh-CN" altLang="en-US" sz="2000" dirty="0" smtClean="0"/>
              <a:t>数据拟合出的</a:t>
            </a:r>
            <a:r>
              <a:rPr lang="zh-CN" altLang="en-US" sz="2000" dirty="0"/>
              <a:t>第二个模型</a:t>
            </a:r>
            <a:r>
              <a:rPr lang="zh-CN" altLang="en-US" sz="2000" dirty="0" smtClean="0"/>
              <a:t>：</a:t>
            </a:r>
            <a:endParaRPr lang="en-US" altLang="zh-CN" sz="2000" dirty="0" smtClean="0"/>
          </a:p>
          <a:p>
            <a:pPr>
              <a:lnSpc>
                <a:spcPct val="130000"/>
              </a:lnSpc>
            </a:pPr>
            <a:r>
              <a:rPr lang="zh-CN" altLang="en-US" sz="2000" dirty="0">
                <a:solidFill>
                  <a:srgbClr val="0000FF"/>
                </a:solidFill>
              </a:rPr>
              <a:t>蓝色</a:t>
            </a:r>
            <a:r>
              <a:rPr lang="zh-CN" altLang="en-US" sz="2000" b="1" dirty="0" smtClean="0">
                <a:solidFill>
                  <a:srgbClr val="0000FF"/>
                </a:solidFill>
              </a:rPr>
              <a:t>实线</a:t>
            </a:r>
            <a:r>
              <a:rPr lang="zh-CN" altLang="en-US" sz="2000" dirty="0" smtClean="0"/>
              <a:t>：代表</a:t>
            </a:r>
            <a:r>
              <a:rPr lang="zh-CN" altLang="en-US" sz="2000" dirty="0"/>
              <a:t>的模型与第一个</a:t>
            </a:r>
            <a:r>
              <a:rPr lang="zh-CN" altLang="en-US" sz="2000" dirty="0" smtClean="0"/>
              <a:t>模型使用</a:t>
            </a:r>
            <a:r>
              <a:rPr lang="zh-CN" altLang="en-US" sz="2000" dirty="0"/>
              <a:t>的训练数据相同，但是应用</a:t>
            </a:r>
            <a:r>
              <a:rPr lang="zh-CN" altLang="en-US" sz="2000" dirty="0" smtClean="0"/>
              <a:t>了</a:t>
            </a:r>
            <a:r>
              <a:rPr lang="zh-CN" altLang="en-US" sz="2000" b="1" dirty="0" smtClean="0">
                <a:solidFill>
                  <a:srgbClr val="FF0000"/>
                </a:solidFill>
              </a:rPr>
              <a:t>模型正</a:t>
            </a:r>
            <a:r>
              <a:rPr lang="zh-CN" altLang="en-US" sz="2000" b="1" dirty="0">
                <a:solidFill>
                  <a:srgbClr val="FF0000"/>
                </a:solidFill>
              </a:rPr>
              <a:t>则</a:t>
            </a:r>
            <a:r>
              <a:rPr lang="zh-CN" altLang="en-US" sz="2000" b="1" dirty="0" smtClean="0">
                <a:solidFill>
                  <a:srgbClr val="FF0000"/>
                </a:solidFill>
              </a:rPr>
              <a:t>化</a:t>
            </a:r>
            <a:r>
              <a:rPr lang="zh-CN" altLang="en-US" sz="2000" dirty="0" smtClean="0"/>
              <a:t>。可以</a:t>
            </a:r>
            <a:r>
              <a:rPr lang="zh-CN" altLang="en-US" sz="2000" dirty="0"/>
              <a:t>看出通过正则化使得</a:t>
            </a:r>
            <a:r>
              <a:rPr lang="zh-CN" altLang="en-US" sz="2000" dirty="0" smtClean="0"/>
              <a:t>模型具有</a:t>
            </a:r>
            <a:r>
              <a:rPr lang="zh-CN" altLang="en-US" sz="2000" dirty="0"/>
              <a:t>较小的斜率，虽然这略微降低了模型与训练数据的</a:t>
            </a:r>
            <a:r>
              <a:rPr lang="zh-CN" altLang="en-US" sz="2000" dirty="0" smtClean="0"/>
              <a:t>匹配程度</a:t>
            </a:r>
            <a:r>
              <a:rPr lang="zh-CN" altLang="en-US" sz="2000" dirty="0"/>
              <a:t>，但是</a:t>
            </a:r>
            <a:r>
              <a:rPr lang="zh-CN" altLang="en-US" sz="2000" dirty="0" smtClean="0"/>
              <a:t>能更好</a:t>
            </a:r>
            <a:r>
              <a:rPr lang="zh-CN" altLang="en-US" sz="2000" dirty="0"/>
              <a:t>地</a:t>
            </a:r>
            <a:r>
              <a:rPr lang="zh-CN" altLang="en-US" sz="2000" dirty="0" smtClean="0"/>
              <a:t>泛化到新</a:t>
            </a:r>
            <a:r>
              <a:rPr lang="zh-CN" altLang="en-US" sz="2000" dirty="0"/>
              <a:t>的</a:t>
            </a:r>
            <a:r>
              <a:rPr lang="zh-CN" altLang="en-US" sz="2000" dirty="0" smtClean="0"/>
              <a:t>实例</a:t>
            </a:r>
            <a:endParaRPr lang="en-US" altLang="zh-CN" sz="2000" b="1" dirty="0" smtClean="0">
              <a:solidFill>
                <a:srgbClr val="FF0000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3861048"/>
            <a:ext cx="8020738" cy="280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124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30000"/>
              </a:lnSpc>
            </a:pPr>
            <a:r>
              <a:rPr lang="zh-CN" altLang="en-US" sz="2000" b="1" dirty="0">
                <a:solidFill>
                  <a:srgbClr val="C00000"/>
                </a:solidFill>
              </a:rPr>
              <a:t>过拟合</a:t>
            </a:r>
            <a:r>
              <a:rPr lang="zh-CN" altLang="en-US" sz="2000" dirty="0"/>
              <a:t> </a:t>
            </a:r>
            <a:r>
              <a:rPr lang="zh-CN" altLang="en-US" sz="2000" dirty="0" smtClean="0"/>
              <a:t>是指在建模过程中，</a:t>
            </a:r>
            <a:r>
              <a:rPr lang="zh-CN" altLang="en-US" sz="2000" dirty="0" smtClean="0">
                <a:solidFill>
                  <a:srgbClr val="C00000"/>
                </a:solidFill>
              </a:rPr>
              <a:t>模型完美</a:t>
            </a:r>
            <a:r>
              <a:rPr lang="zh-CN" altLang="en-US" sz="2000" dirty="0">
                <a:solidFill>
                  <a:srgbClr val="C00000"/>
                </a:solidFill>
              </a:rPr>
              <a:t>适应</a:t>
            </a:r>
            <a:r>
              <a:rPr lang="zh-CN" altLang="en-US" sz="2000" dirty="0" smtClean="0">
                <a:solidFill>
                  <a:srgbClr val="C00000"/>
                </a:solidFill>
              </a:rPr>
              <a:t>于训练集数据，从而牺牲对</a:t>
            </a:r>
            <a:r>
              <a:rPr lang="zh-CN" altLang="en-US" sz="2000" dirty="0">
                <a:solidFill>
                  <a:srgbClr val="C00000"/>
                </a:solidFill>
              </a:rPr>
              <a:t>新数据点</a:t>
            </a:r>
            <a:r>
              <a:rPr lang="zh-CN" altLang="en-US" sz="2000" dirty="0" smtClean="0">
                <a:solidFill>
                  <a:srgbClr val="C00000"/>
                </a:solidFill>
              </a:rPr>
              <a:t>的预测能力的一种倾向</a:t>
            </a:r>
            <a:endParaRPr lang="en-US" altLang="zh-CN" sz="2000" dirty="0" smtClean="0">
              <a:solidFill>
                <a:srgbClr val="C00000"/>
              </a:solidFill>
            </a:endParaRPr>
          </a:p>
          <a:p>
            <a:pPr>
              <a:lnSpc>
                <a:spcPct val="130000"/>
              </a:lnSpc>
            </a:pPr>
            <a:r>
              <a:rPr lang="zh-CN" altLang="en-US" sz="2000" dirty="0" smtClean="0"/>
              <a:t>当</a:t>
            </a:r>
            <a:r>
              <a:rPr lang="zh-CN" altLang="en-US" sz="2000" dirty="0"/>
              <a:t>模型相对于训练</a:t>
            </a:r>
            <a:r>
              <a:rPr lang="zh-CN" altLang="en-US" sz="2000" dirty="0" smtClean="0"/>
              <a:t>数据过于</a:t>
            </a:r>
            <a:r>
              <a:rPr lang="zh-CN" altLang="en-US" sz="2000" dirty="0"/>
              <a:t>复杂时</a:t>
            </a:r>
            <a:r>
              <a:rPr lang="zh-CN" altLang="en-US" sz="2000" dirty="0" smtClean="0"/>
              <a:t>，容易发生过拟合</a:t>
            </a:r>
            <a:endParaRPr lang="en-US" altLang="zh-CN" sz="2000" dirty="0" smtClean="0"/>
          </a:p>
          <a:p>
            <a:pPr>
              <a:lnSpc>
                <a:spcPct val="130000"/>
              </a:lnSpc>
            </a:pPr>
            <a:r>
              <a:rPr lang="zh-CN" altLang="en-US" sz="2000" dirty="0">
                <a:solidFill>
                  <a:srgbClr val="FF0000"/>
                </a:solidFill>
              </a:rPr>
              <a:t>过</a:t>
            </a:r>
            <a:r>
              <a:rPr lang="zh-CN" altLang="en-US" sz="2000" dirty="0" smtClean="0">
                <a:solidFill>
                  <a:srgbClr val="FF0000"/>
                </a:solidFill>
              </a:rPr>
              <a:t>拟合</a:t>
            </a:r>
            <a:r>
              <a:rPr lang="zh-CN" altLang="en-US" sz="2000" dirty="0">
                <a:solidFill>
                  <a:srgbClr val="FF0000"/>
                </a:solidFill>
              </a:rPr>
              <a:t>问题</a:t>
            </a:r>
            <a:r>
              <a:rPr lang="zh-CN" altLang="en-US" sz="2000" dirty="0" smtClean="0"/>
              <a:t>可能</a:t>
            </a:r>
            <a:r>
              <a:rPr lang="zh-CN" altLang="en-US" sz="2000" dirty="0"/>
              <a:t>的解决</a:t>
            </a:r>
            <a:r>
              <a:rPr lang="zh-CN" altLang="en-US" sz="2000" dirty="0" smtClean="0"/>
              <a:t>方案有</a:t>
            </a:r>
            <a:endParaRPr lang="en-US" altLang="zh-CN" sz="2000" dirty="0" smtClean="0"/>
          </a:p>
          <a:p>
            <a:pPr lvl="1">
              <a:lnSpc>
                <a:spcPct val="130000"/>
              </a:lnSpc>
            </a:pPr>
            <a:r>
              <a:rPr lang="zh-CN" altLang="en-US" dirty="0" smtClean="0"/>
              <a:t>减少模型参数（人工手动）</a:t>
            </a:r>
            <a:endParaRPr lang="en-US" altLang="zh-CN" dirty="0" smtClean="0"/>
          </a:p>
          <a:p>
            <a:pPr lvl="1">
              <a:lnSpc>
                <a:spcPct val="130000"/>
              </a:lnSpc>
            </a:pPr>
            <a:r>
              <a:rPr lang="zh-CN" altLang="en-US" dirty="0" smtClean="0"/>
              <a:t>优化模型特征（特征工程）</a:t>
            </a:r>
            <a:endParaRPr lang="en-US" altLang="zh-CN" dirty="0" smtClean="0"/>
          </a:p>
          <a:p>
            <a:pPr lvl="1">
              <a:lnSpc>
                <a:spcPct val="130000"/>
              </a:lnSpc>
            </a:pPr>
            <a:r>
              <a:rPr lang="zh-CN" altLang="en-US" dirty="0" smtClean="0"/>
              <a:t>约束模型参数（对复杂性进行惩罚的正则化）</a:t>
            </a:r>
            <a:endParaRPr lang="en-US" altLang="zh-CN" dirty="0" smtClean="0"/>
          </a:p>
          <a:p>
            <a:pPr lvl="1">
              <a:lnSpc>
                <a:spcPct val="130000"/>
              </a:lnSpc>
            </a:pPr>
            <a:r>
              <a:rPr lang="zh-CN" altLang="en-US" dirty="0" smtClean="0"/>
              <a:t>增加训练数据（增加过拟合难度）</a:t>
            </a:r>
            <a:endParaRPr lang="en-US" altLang="zh-CN" dirty="0" smtClean="0"/>
          </a:p>
          <a:p>
            <a:pPr lvl="1">
              <a:lnSpc>
                <a:spcPct val="130000"/>
              </a:lnSpc>
            </a:pPr>
            <a:r>
              <a:rPr lang="zh-CN" altLang="en-US" dirty="0" smtClean="0"/>
              <a:t>改善数据质量（修复数据错误，填补数据缺失，清除异常数据）</a:t>
            </a:r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机器学习的主要挑战 </a:t>
            </a:r>
            <a:r>
              <a:rPr lang="en-US" altLang="zh-CN" dirty="0" smtClean="0"/>
              <a:t>5</a:t>
            </a:r>
            <a:r>
              <a:rPr lang="zh-CN" altLang="en-US" dirty="0" smtClean="0"/>
              <a:t>：拟合数据</a:t>
            </a:r>
            <a:r>
              <a:rPr lang="zh-CN" altLang="en-US" dirty="0"/>
              <a:t>过度</a:t>
            </a:r>
            <a:r>
              <a:rPr lang="zh-CN" altLang="en-US" dirty="0" smtClean="0"/>
              <a:t>（</a:t>
            </a:r>
            <a:r>
              <a:rPr lang="zh-CN" altLang="en-US" dirty="0">
                <a:solidFill>
                  <a:srgbClr val="FF0000"/>
                </a:solidFill>
              </a:rPr>
              <a:t>过拟合</a:t>
            </a:r>
            <a:r>
              <a:rPr lang="zh-CN" altLang="en-US" dirty="0"/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962829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 smtClean="0"/>
              <a:t>机器学习的主要挑战 </a:t>
            </a:r>
            <a:r>
              <a:rPr lang="en-US" altLang="zh-CN" dirty="0" smtClean="0"/>
              <a:t>6</a:t>
            </a:r>
            <a:r>
              <a:rPr lang="zh-CN" altLang="en-US" dirty="0" smtClean="0"/>
              <a:t>：数据拟合不足（</a:t>
            </a:r>
            <a:r>
              <a:rPr lang="zh-CN" altLang="en-US" dirty="0" smtClean="0">
                <a:solidFill>
                  <a:srgbClr val="FF0000"/>
                </a:solidFill>
              </a:rPr>
              <a:t>欠拟合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7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323850" y="980728"/>
            <a:ext cx="8496300" cy="4392488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zh-CN" altLang="en-US" sz="2000" b="1" dirty="0" smtClean="0">
                <a:solidFill>
                  <a:srgbClr val="C00000"/>
                </a:solidFill>
              </a:rPr>
              <a:t>欠拟合 </a:t>
            </a:r>
            <a:r>
              <a:rPr lang="zh-CN" altLang="en-US" sz="2000" dirty="0" smtClean="0"/>
              <a:t>与过拟合相反：</a:t>
            </a:r>
            <a:r>
              <a:rPr lang="zh-CN" altLang="en-US" sz="2000" dirty="0" smtClean="0">
                <a:solidFill>
                  <a:srgbClr val="C00000"/>
                </a:solidFill>
              </a:rPr>
              <a:t>模型</a:t>
            </a:r>
            <a:r>
              <a:rPr lang="zh-CN" altLang="en-US" sz="2000" dirty="0">
                <a:solidFill>
                  <a:srgbClr val="C00000"/>
                </a:solidFill>
              </a:rPr>
              <a:t>太过</a:t>
            </a:r>
            <a:r>
              <a:rPr lang="zh-CN" altLang="en-US" sz="2000" dirty="0" smtClean="0">
                <a:solidFill>
                  <a:srgbClr val="C00000"/>
                </a:solidFill>
              </a:rPr>
              <a:t>简单，没有学习到数据中的真实结构</a:t>
            </a:r>
            <a:r>
              <a:rPr lang="zh-CN" altLang="en-US" sz="2000" dirty="0" smtClean="0"/>
              <a:t>，</a:t>
            </a:r>
            <a:r>
              <a:rPr lang="zh-CN" altLang="en-US" sz="2000" dirty="0" smtClean="0">
                <a:solidFill>
                  <a:srgbClr val="C00000"/>
                </a:solidFill>
              </a:rPr>
              <a:t>难以做出有效可用的预测</a:t>
            </a:r>
            <a:endParaRPr lang="en-US" altLang="zh-CN" sz="2000" dirty="0" smtClean="0">
              <a:solidFill>
                <a:srgbClr val="C00000"/>
              </a:solidFill>
            </a:endParaRPr>
          </a:p>
          <a:p>
            <a:pPr>
              <a:lnSpc>
                <a:spcPct val="130000"/>
              </a:lnSpc>
            </a:pPr>
            <a:r>
              <a:rPr lang="zh-CN" altLang="en-US" sz="2000" dirty="0" smtClean="0"/>
              <a:t>例：用线性模型来表达</a:t>
            </a:r>
            <a:r>
              <a:rPr lang="zh-CN" altLang="en-US" sz="2000" dirty="0" smtClean="0">
                <a:solidFill>
                  <a:srgbClr val="FF0000"/>
                </a:solidFill>
              </a:rPr>
              <a:t>生活</a:t>
            </a:r>
            <a:r>
              <a:rPr lang="zh-CN" altLang="en-US" sz="2000" dirty="0">
                <a:solidFill>
                  <a:srgbClr val="FF0000"/>
                </a:solidFill>
              </a:rPr>
              <a:t>满意</a:t>
            </a:r>
            <a:r>
              <a:rPr lang="zh-CN" altLang="en-US" sz="2000" dirty="0" smtClean="0">
                <a:solidFill>
                  <a:srgbClr val="FF0000"/>
                </a:solidFill>
              </a:rPr>
              <a:t>度与人均</a:t>
            </a:r>
            <a:r>
              <a:rPr lang="en-US" altLang="zh-CN" sz="2000" dirty="0" smtClean="0">
                <a:solidFill>
                  <a:srgbClr val="FF0000"/>
                </a:solidFill>
              </a:rPr>
              <a:t>GDP</a:t>
            </a:r>
            <a:r>
              <a:rPr lang="zh-CN" altLang="en-US" sz="2000" dirty="0" smtClean="0">
                <a:solidFill>
                  <a:srgbClr val="FF0000"/>
                </a:solidFill>
              </a:rPr>
              <a:t>的关系，</a:t>
            </a:r>
            <a:r>
              <a:rPr lang="zh-CN" altLang="en-US" sz="2000" dirty="0" smtClean="0"/>
              <a:t>属于拟</a:t>
            </a:r>
            <a:r>
              <a:rPr lang="zh-CN" altLang="en-US" sz="2000" dirty="0"/>
              <a:t>合不足；</a:t>
            </a:r>
            <a:r>
              <a:rPr lang="zh-CN" altLang="en-US" sz="2000" b="1" dirty="0"/>
              <a:t>现实情况远</a:t>
            </a:r>
            <a:r>
              <a:rPr lang="zh-CN" altLang="en-US" sz="2000" b="1" dirty="0" smtClean="0"/>
              <a:t>比这个简单模型要复杂</a:t>
            </a:r>
            <a:r>
              <a:rPr lang="zh-CN" altLang="en-US" sz="2000" b="1" dirty="0"/>
              <a:t>得</a:t>
            </a:r>
            <a:r>
              <a:rPr lang="zh-CN" altLang="en-US" sz="2000" b="1" dirty="0" smtClean="0"/>
              <a:t>多</a:t>
            </a:r>
            <a:r>
              <a:rPr lang="zh-CN" altLang="en-US" sz="2000" dirty="0"/>
              <a:t>。</a:t>
            </a:r>
            <a:r>
              <a:rPr lang="zh-CN" altLang="en-US" sz="2000" dirty="0" smtClean="0"/>
              <a:t>所以，即便对于</a:t>
            </a:r>
            <a:r>
              <a:rPr lang="zh-CN" altLang="en-US" sz="2000" dirty="0"/>
              <a:t>用来</a:t>
            </a:r>
            <a:r>
              <a:rPr lang="zh-CN" altLang="en-US" sz="2000" dirty="0" smtClean="0"/>
              <a:t>训练模型的</a:t>
            </a:r>
            <a:r>
              <a:rPr lang="zh-CN" altLang="en-US" sz="2000" dirty="0"/>
              <a:t>样</a:t>
            </a:r>
            <a:r>
              <a:rPr lang="zh-CN" altLang="en-US" sz="2000" dirty="0" smtClean="0"/>
              <a:t>例</a:t>
            </a:r>
            <a:r>
              <a:rPr lang="zh-CN" altLang="en-US" sz="2000" dirty="0"/>
              <a:t>， 该模型产生</a:t>
            </a:r>
            <a:r>
              <a:rPr lang="zh-CN" altLang="en-US" sz="2000" dirty="0" smtClean="0"/>
              <a:t>的预测都会有很多是</a:t>
            </a:r>
            <a:r>
              <a:rPr lang="zh-CN" altLang="en-US" sz="2000" dirty="0"/>
              <a:t>不准确</a:t>
            </a:r>
            <a:r>
              <a:rPr lang="zh-CN" altLang="en-US" sz="2000" dirty="0" smtClean="0"/>
              <a:t>的</a:t>
            </a:r>
            <a:endParaRPr lang="en-US" altLang="zh-CN" sz="2000" dirty="0" smtClean="0"/>
          </a:p>
          <a:p>
            <a:pPr>
              <a:lnSpc>
                <a:spcPct val="130000"/>
              </a:lnSpc>
            </a:pPr>
            <a:r>
              <a:rPr lang="zh-CN" altLang="en-US" sz="2000" dirty="0" smtClean="0">
                <a:solidFill>
                  <a:srgbClr val="FF0000"/>
                </a:solidFill>
              </a:rPr>
              <a:t>解决欠拟合问题</a:t>
            </a:r>
            <a:r>
              <a:rPr lang="zh-CN" altLang="en-US" sz="2000" dirty="0" smtClean="0"/>
              <a:t>主要有以下一些方式：</a:t>
            </a:r>
            <a:endParaRPr lang="zh-CN" altLang="en-US" sz="2000" dirty="0"/>
          </a:p>
          <a:p>
            <a:pPr lvl="1">
              <a:lnSpc>
                <a:spcPct val="130000"/>
              </a:lnSpc>
            </a:pPr>
            <a:r>
              <a:rPr lang="zh-CN" altLang="en-US" dirty="0"/>
              <a:t>选择一个带有更多参数、更强大的</a:t>
            </a:r>
            <a:r>
              <a:rPr lang="zh-CN" altLang="en-US" dirty="0" smtClean="0"/>
              <a:t>模型（复杂化模型）</a:t>
            </a:r>
            <a:endParaRPr lang="zh-CN" altLang="en-US" dirty="0"/>
          </a:p>
          <a:p>
            <a:pPr lvl="1">
              <a:lnSpc>
                <a:spcPct val="130000"/>
              </a:lnSpc>
            </a:pPr>
            <a:r>
              <a:rPr lang="zh-CN" altLang="en-US" dirty="0" smtClean="0"/>
              <a:t>通过特征变换，为学习</a:t>
            </a:r>
            <a:r>
              <a:rPr lang="zh-CN" altLang="en-US" dirty="0"/>
              <a:t>算法</a:t>
            </a:r>
            <a:r>
              <a:rPr lang="zh-CN" altLang="en-US" dirty="0" smtClean="0"/>
              <a:t>提供</a:t>
            </a:r>
            <a:r>
              <a:rPr lang="zh-CN" altLang="en-US" dirty="0"/>
              <a:t>更好的特征集（特征工程）</a:t>
            </a:r>
          </a:p>
          <a:p>
            <a:pPr lvl="1">
              <a:lnSpc>
                <a:spcPct val="130000"/>
              </a:lnSpc>
            </a:pPr>
            <a:r>
              <a:rPr lang="zh-CN" altLang="en-US" dirty="0" smtClean="0"/>
              <a:t>放松对模型的约束（降低复杂度正则项的惩罚因子值）</a:t>
            </a:r>
            <a:endParaRPr lang="en-US" altLang="zh-CN" b="1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7128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3491880" y="3212976"/>
            <a:ext cx="5040560" cy="280831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文献筛选</a:t>
            </a:r>
          </a:p>
        </p:txBody>
      </p:sp>
      <p:pic>
        <p:nvPicPr>
          <p:cNvPr id="11" name="图片 10" descr="ws_5618.tmp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95960" y="2536061"/>
            <a:ext cx="5308600" cy="3086100"/>
          </a:xfrm>
          <a:prstGeom prst="rect">
            <a:avLst/>
          </a:prstGeom>
        </p:spPr>
      </p:pic>
      <p:sp>
        <p:nvSpPr>
          <p:cNvPr id="12" name="TextBox 26"/>
          <p:cNvSpPr txBox="1"/>
          <p:nvPr/>
        </p:nvSpPr>
        <p:spPr>
          <a:xfrm>
            <a:off x="335459" y="6327084"/>
            <a:ext cx="2729593" cy="20569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00"/>
              </a:lnSpc>
            </a:pPr>
            <a:r>
              <a:rPr lang="en-US" altLang="zh-CN" sz="1405" smtClean="0">
                <a:solidFill>
                  <a:srgbClr val="C00000"/>
                </a:solidFill>
                <a:latin typeface="Times New Roman" panose="02020603050405020304"/>
              </a:rPr>
              <a:t>[C. Brodley et al., AI Magazine 2012]</a:t>
            </a:r>
            <a:endParaRPr lang="zh-CN" altLang="en-US" sz="1405">
              <a:solidFill>
                <a:srgbClr val="C00000"/>
              </a:solidFill>
              <a:latin typeface="Times New Roman" panose="02020603050405020304"/>
            </a:endParaRPr>
          </a:p>
        </p:txBody>
      </p:sp>
      <p:sp>
        <p:nvSpPr>
          <p:cNvPr id="13" name="TextBox 27"/>
          <p:cNvSpPr txBox="1"/>
          <p:nvPr/>
        </p:nvSpPr>
        <p:spPr>
          <a:xfrm>
            <a:off x="1357979" y="1024237"/>
            <a:ext cx="5915081" cy="69249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710"/>
              </a:lnSpc>
            </a:pPr>
            <a:r>
              <a:rPr lang="zh-CN" altLang="en-US" sz="2000" dirty="0" smtClean="0">
                <a:solidFill>
                  <a:srgbClr val="000000"/>
                </a:solidFill>
                <a:latin typeface="微软雅黑" panose="020B0503020204020204" charset="-122"/>
              </a:rPr>
              <a:t>在“循证医学”（</a:t>
            </a:r>
            <a:r>
              <a:rPr lang="en-US" altLang="zh-CN" sz="2000" dirty="0" smtClean="0">
                <a:solidFill>
                  <a:srgbClr val="000000"/>
                </a:solidFill>
                <a:latin typeface="Times New Roman" panose="02020603050405020304"/>
              </a:rPr>
              <a:t>evidence-based medicine</a:t>
            </a:r>
            <a:r>
              <a:rPr lang="zh-CN" altLang="en-US" sz="2000" dirty="0" smtClean="0">
                <a:solidFill>
                  <a:srgbClr val="000000"/>
                </a:solidFill>
                <a:latin typeface="微软雅黑" panose="020B0503020204020204" charset="-122"/>
              </a:rPr>
              <a:t>）中，针对</a:t>
            </a:r>
            <a:endParaRPr lang="en-US" altLang="zh-CN" sz="2000" dirty="0" smtClean="0">
              <a:solidFill>
                <a:srgbClr val="000000"/>
              </a:solidFill>
              <a:latin typeface="微软雅黑" panose="020B0503020204020204" charset="-122"/>
            </a:endParaRPr>
          </a:p>
          <a:p>
            <a:pPr>
              <a:lnSpc>
                <a:spcPts val="2710"/>
              </a:lnSpc>
            </a:pPr>
            <a:r>
              <a:rPr lang="zh-CN" altLang="en-US" sz="2000" dirty="0" smtClean="0">
                <a:solidFill>
                  <a:srgbClr val="000000"/>
                </a:solidFill>
                <a:latin typeface="微软雅黑" panose="020B0503020204020204" charset="-122"/>
              </a:rPr>
              <a:t>特定的临床问题，先要对相关研究报告进行详尽评估</a:t>
            </a:r>
            <a:endParaRPr lang="zh-CN" altLang="en-US" sz="2000" dirty="0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14" name="TextBox 30"/>
          <p:cNvSpPr txBox="1"/>
          <p:nvPr/>
        </p:nvSpPr>
        <p:spPr>
          <a:xfrm>
            <a:off x="6008092" y="3428997"/>
            <a:ext cx="2308324" cy="50013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30"/>
              </a:lnSpc>
            </a:pPr>
            <a:r>
              <a:rPr lang="zh-CN" altLang="en-US" smtClean="0">
                <a:solidFill>
                  <a:srgbClr val="FF0000"/>
                </a:solidFill>
                <a:latin typeface="微软雅黑" panose="020B0503020204020204" charset="-122"/>
              </a:rPr>
              <a:t>人工找出值得全文审读</a:t>
            </a:r>
          </a:p>
          <a:p>
            <a:pPr>
              <a:lnSpc>
                <a:spcPts val="2160"/>
              </a:lnSpc>
            </a:pPr>
            <a:r>
              <a:rPr lang="zh-CN" altLang="en-US" smtClean="0">
                <a:solidFill>
                  <a:srgbClr val="FF0000"/>
                </a:solidFill>
                <a:latin typeface="微软雅黑" panose="020B0503020204020204" charset="-122"/>
              </a:rPr>
              <a:t>的文章</a:t>
            </a:r>
            <a:endParaRPr lang="zh-CN" altLang="en-US">
              <a:solidFill>
                <a:srgbClr val="FF0000"/>
              </a:solidFill>
              <a:latin typeface="微软雅黑" panose="020B050302020402020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57807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 smtClean="0"/>
              <a:t>回顾性小结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zh-CN" altLang="en-US" sz="2000" dirty="0" smtClean="0"/>
              <a:t>机器学习</a:t>
            </a:r>
            <a:r>
              <a:rPr lang="zh-CN" altLang="en-US" sz="2000" dirty="0"/>
              <a:t>系统</a:t>
            </a:r>
            <a:r>
              <a:rPr lang="zh-CN" altLang="en-US" sz="2000" dirty="0">
                <a:solidFill>
                  <a:srgbClr val="FF0000"/>
                </a:solidFill>
              </a:rPr>
              <a:t>有很多类型</a:t>
            </a:r>
            <a:r>
              <a:rPr lang="zh-CN" altLang="en-US" sz="2000" dirty="0" smtClean="0"/>
              <a:t>：有监督的和</a:t>
            </a:r>
            <a:r>
              <a:rPr lang="zh-CN" altLang="en-US" sz="2000" dirty="0"/>
              <a:t>无</a:t>
            </a:r>
            <a:r>
              <a:rPr lang="zh-CN" altLang="en-US" sz="2000" dirty="0" smtClean="0"/>
              <a:t>监督的， </a:t>
            </a:r>
            <a:r>
              <a:rPr lang="zh-CN" altLang="en-US" sz="2000" dirty="0"/>
              <a:t>批量的和在线的， </a:t>
            </a:r>
            <a:r>
              <a:rPr lang="zh-CN" altLang="en-US" sz="2000" dirty="0" smtClean="0"/>
              <a:t>基于样例</a:t>
            </a:r>
            <a:r>
              <a:rPr lang="zh-CN" altLang="en-US" sz="2000" dirty="0"/>
              <a:t>的和</a:t>
            </a:r>
            <a:r>
              <a:rPr lang="zh-CN" altLang="en-US" sz="2000" dirty="0" smtClean="0"/>
              <a:t>基于</a:t>
            </a:r>
            <a:r>
              <a:rPr lang="zh-CN" altLang="en-US" sz="2000" dirty="0"/>
              <a:t>模型的，</a:t>
            </a:r>
            <a:r>
              <a:rPr lang="zh-CN" altLang="en-US" sz="2000" dirty="0" smtClean="0"/>
              <a:t>等等</a:t>
            </a:r>
            <a:endParaRPr lang="zh-CN" altLang="en-US" sz="2000" dirty="0"/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zh-CN" altLang="en-US" sz="2000" dirty="0" smtClean="0"/>
              <a:t>一</a:t>
            </a:r>
            <a:r>
              <a:rPr lang="zh-CN" altLang="en-US" sz="2000" dirty="0"/>
              <a:t>个机器学习</a:t>
            </a:r>
            <a:r>
              <a:rPr lang="zh-CN" altLang="en-US" sz="2000" dirty="0" smtClean="0"/>
              <a:t>项目，包括从</a:t>
            </a:r>
            <a:r>
              <a:rPr lang="zh-CN" altLang="en-US" sz="2000" dirty="0"/>
              <a:t>训练集中采集数据，然后将数据交给学习算法来</a:t>
            </a:r>
            <a:r>
              <a:rPr lang="zh-CN" altLang="en-US" sz="2000" dirty="0" smtClean="0"/>
              <a:t>计算等过程</a:t>
            </a:r>
            <a:endParaRPr lang="en-US" altLang="zh-CN" sz="2000" dirty="0" smtClean="0"/>
          </a:p>
          <a:p>
            <a:pPr lvl="1">
              <a:lnSpc>
                <a:spcPct val="120000"/>
              </a:lnSpc>
              <a:spcBef>
                <a:spcPts val="600"/>
              </a:spcBef>
            </a:pPr>
            <a:r>
              <a:rPr lang="zh-CN" altLang="en-US" dirty="0" smtClean="0"/>
              <a:t>如果算法是</a:t>
            </a:r>
            <a:r>
              <a:rPr lang="zh-CN" altLang="en-US" b="1" dirty="0"/>
              <a:t>基于模型的</a:t>
            </a:r>
            <a:r>
              <a:rPr lang="zh-CN" altLang="en-US" dirty="0"/>
              <a:t>，它会</a:t>
            </a:r>
            <a:r>
              <a:rPr lang="zh-CN" altLang="en-US" dirty="0">
                <a:solidFill>
                  <a:srgbClr val="FF0000"/>
                </a:solidFill>
              </a:rPr>
              <a:t>调整一些参数来将模型适配于训练集</a:t>
            </a:r>
            <a:r>
              <a:rPr lang="zh-CN" altLang="en-US" dirty="0"/>
              <a:t>（即对训练集</a:t>
            </a:r>
            <a:r>
              <a:rPr lang="zh-CN" altLang="en-US" dirty="0" smtClean="0"/>
              <a:t>本身</a:t>
            </a:r>
            <a:r>
              <a:rPr lang="zh-CN" altLang="en-US" dirty="0"/>
              <a:t>做出很好的预测），然后算住就可以对新的场景做出合理的</a:t>
            </a:r>
            <a:r>
              <a:rPr lang="zh-CN" altLang="en-US" dirty="0" smtClean="0"/>
              <a:t>预测</a:t>
            </a:r>
            <a:endParaRPr lang="en-US" altLang="zh-CN" dirty="0" smtClean="0"/>
          </a:p>
          <a:p>
            <a:pPr lvl="1">
              <a:lnSpc>
                <a:spcPct val="120000"/>
              </a:lnSpc>
              <a:spcBef>
                <a:spcPts val="600"/>
              </a:spcBef>
            </a:pPr>
            <a:r>
              <a:rPr lang="zh-CN" altLang="en-US" dirty="0" smtClean="0"/>
              <a:t>如果</a:t>
            </a:r>
            <a:r>
              <a:rPr lang="zh-CN" altLang="en-US" dirty="0"/>
              <a:t>算法</a:t>
            </a:r>
            <a:r>
              <a:rPr lang="zh-CN" altLang="en-US" dirty="0" smtClean="0"/>
              <a:t>是</a:t>
            </a:r>
            <a:r>
              <a:rPr lang="zh-CN" altLang="en-US" b="1" dirty="0" smtClean="0"/>
              <a:t>基于实例</a:t>
            </a:r>
            <a:r>
              <a:rPr lang="zh-CN" altLang="en-US" b="1" dirty="0"/>
              <a:t>的</a:t>
            </a:r>
            <a:r>
              <a:rPr lang="zh-CN" altLang="en-US" dirty="0"/>
              <a:t>，</a:t>
            </a:r>
            <a:r>
              <a:rPr lang="zh-CN" altLang="en-US" dirty="0">
                <a:solidFill>
                  <a:srgbClr val="FF0000"/>
                </a:solidFill>
              </a:rPr>
              <a:t>它会记住这些样例，并根据相似度来对新的实例进行</a:t>
            </a:r>
            <a:r>
              <a:rPr lang="zh-CN" altLang="en-US" dirty="0" smtClean="0">
                <a:solidFill>
                  <a:srgbClr val="FF0000"/>
                </a:solidFill>
              </a:rPr>
              <a:t>泛化</a:t>
            </a:r>
            <a:endParaRPr lang="zh-CN" altLang="en-US" dirty="0"/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zh-CN" altLang="en-US" sz="2000" dirty="0" smtClean="0"/>
              <a:t>如果</a:t>
            </a:r>
            <a:r>
              <a:rPr lang="zh-CN" altLang="en-US" sz="2000" dirty="0"/>
              <a:t>训练集的数据太少，数据代表性不够，包含太多噪声或者是被一些</a:t>
            </a:r>
            <a:r>
              <a:rPr lang="zh-CN" altLang="en-US" sz="2000" dirty="0" smtClean="0"/>
              <a:t>无关的特征或互相关特征污染，系统将不会很好</a:t>
            </a:r>
            <a:r>
              <a:rPr lang="zh-CN" altLang="en-US" sz="2000" dirty="0"/>
              <a:t>地工作。最后</a:t>
            </a:r>
            <a:r>
              <a:rPr lang="zh-CN" altLang="en-US" sz="2000" dirty="0" smtClean="0"/>
              <a:t>，模型</a:t>
            </a:r>
            <a:r>
              <a:rPr lang="zh-CN" altLang="en-US" sz="2000" dirty="0"/>
              <a:t>既不能太</a:t>
            </a:r>
            <a:r>
              <a:rPr lang="zh-CN" altLang="en-US" sz="2000" dirty="0" smtClean="0"/>
              <a:t>简单（</a:t>
            </a:r>
            <a:r>
              <a:rPr lang="zh-CN" altLang="en-US" sz="2000" dirty="0"/>
              <a:t>这会</a:t>
            </a:r>
            <a:r>
              <a:rPr lang="zh-CN" altLang="en-US" sz="2000" dirty="0" smtClean="0"/>
              <a:t>导致欠拟合），</a:t>
            </a:r>
            <a:r>
              <a:rPr lang="zh-CN" altLang="en-US" sz="2000" dirty="0"/>
              <a:t>也不能太复杂（这会导致</a:t>
            </a:r>
            <a:r>
              <a:rPr lang="zh-CN" altLang="en-US" sz="2000" dirty="0" smtClean="0"/>
              <a:t>过拟合）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915559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 smtClean="0"/>
              <a:t>机器学习任务的</a:t>
            </a:r>
            <a:r>
              <a:rPr lang="zh-CN" altLang="en-US" dirty="0"/>
              <a:t>一般</a:t>
            </a:r>
            <a:r>
              <a:rPr lang="zh-CN" altLang="en-US" dirty="0" smtClean="0"/>
              <a:t>流程</a:t>
            </a:r>
            <a:endParaRPr lang="zh-CN" altLang="en-US" dirty="0"/>
          </a:p>
        </p:txBody>
      </p:sp>
      <p:pic>
        <p:nvPicPr>
          <p:cNvPr id="4" name="图片 3" descr="机器学习的一般流程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737682"/>
            <a:ext cx="8025368" cy="3235424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925008" y="5189130"/>
            <a:ext cx="30059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2000">
                <a:solidFill>
                  <a:srgbClr val="0070C0"/>
                </a:solidFill>
              </a:defRPr>
            </a:lvl1pPr>
          </a:lstStyle>
          <a:p>
            <a:r>
              <a:rPr lang="zh-CN" altLang="en-US" dirty="0"/>
              <a:t>机器学习任务的一般流程</a:t>
            </a:r>
          </a:p>
        </p:txBody>
      </p:sp>
    </p:spTree>
    <p:extLst>
      <p:ext uri="{BB962C8B-B14F-4D97-AF65-F5344CB8AC3E}">
        <p14:creationId xmlns:p14="http://schemas.microsoft.com/office/powerpoint/2010/main" val="1549969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 smtClean="0"/>
              <a:t>什么是机器学习</a:t>
            </a:r>
            <a:r>
              <a:rPr lang="en-US" altLang="zh-CN" dirty="0" smtClean="0"/>
              <a:t>——</a:t>
            </a:r>
            <a:r>
              <a:rPr lang="zh-CN" altLang="en-US" dirty="0"/>
              <a:t>网络定义</a:t>
            </a:r>
          </a:p>
        </p:txBody>
      </p:sp>
      <p:sp>
        <p:nvSpPr>
          <p:cNvPr id="5" name="内容占位符 6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dirty="0"/>
              <a:t>【</a:t>
            </a:r>
            <a:r>
              <a:rPr lang="zh-CN" altLang="en-US" sz="2000" b="1" dirty="0"/>
              <a:t>维基百科</a:t>
            </a:r>
            <a:r>
              <a:rPr lang="en-US" altLang="zh-CN" sz="2000" b="1" dirty="0"/>
              <a:t>】</a:t>
            </a:r>
            <a:r>
              <a:rPr lang="zh-CN" altLang="en-US" sz="2000" b="1" dirty="0" smtClean="0">
                <a:solidFill>
                  <a:srgbClr val="FF0000"/>
                </a:solidFill>
              </a:rPr>
              <a:t>机器学习</a:t>
            </a:r>
            <a:r>
              <a:rPr lang="zh-CN" altLang="en-US" sz="2000" dirty="0"/>
              <a:t>是近</a:t>
            </a:r>
            <a:r>
              <a:rPr lang="en-US" altLang="zh-CN" sz="2000" dirty="0"/>
              <a:t>20</a:t>
            </a:r>
            <a:r>
              <a:rPr lang="zh-CN" altLang="en-US" sz="2000" dirty="0"/>
              <a:t>多年兴起的一门</a:t>
            </a:r>
            <a:r>
              <a:rPr lang="zh-CN" altLang="en-US" sz="2000" b="1" dirty="0">
                <a:solidFill>
                  <a:srgbClr val="0000FF"/>
                </a:solidFill>
              </a:rPr>
              <a:t>多领域交叉学科，涉及概率论、统计学、逼近论</a:t>
            </a:r>
            <a:r>
              <a:rPr lang="zh-CN" altLang="en-US" sz="2000" b="1" dirty="0" smtClean="0">
                <a:solidFill>
                  <a:srgbClr val="0000FF"/>
                </a:solidFill>
              </a:rPr>
              <a:t>、最优化、算法</a:t>
            </a:r>
            <a:r>
              <a:rPr lang="zh-CN" altLang="en-US" sz="2000" b="1" dirty="0">
                <a:solidFill>
                  <a:srgbClr val="0000FF"/>
                </a:solidFill>
              </a:rPr>
              <a:t>复杂度理论</a:t>
            </a:r>
            <a:r>
              <a:rPr lang="zh-CN" altLang="en-US" sz="2000" dirty="0"/>
              <a:t>等多门学科。</a:t>
            </a:r>
            <a:r>
              <a:rPr lang="zh-CN" altLang="en-US" sz="2000" b="1" dirty="0">
                <a:solidFill>
                  <a:srgbClr val="FF0000"/>
                </a:solidFill>
              </a:rPr>
              <a:t>机器学习</a:t>
            </a:r>
            <a:r>
              <a:rPr lang="zh-CN" altLang="en-US" sz="2000" b="1" dirty="0" smtClean="0">
                <a:solidFill>
                  <a:srgbClr val="FF0000"/>
                </a:solidFill>
              </a:rPr>
              <a:t>理论</a:t>
            </a:r>
            <a:r>
              <a:rPr lang="zh-CN" altLang="en-US" sz="2000" dirty="0" smtClean="0"/>
              <a:t>关注</a:t>
            </a:r>
            <a:r>
              <a:rPr lang="zh-CN" altLang="en-US" sz="2000" dirty="0"/>
              <a:t>可以实现的，行之有效的学习</a:t>
            </a:r>
            <a:r>
              <a:rPr lang="zh-CN" altLang="en-US" sz="2000" dirty="0" smtClean="0"/>
              <a:t>算法，关注</a:t>
            </a:r>
            <a:r>
              <a:rPr lang="zh-CN" altLang="en-US" sz="2000" dirty="0"/>
              <a:t>分析</a:t>
            </a:r>
            <a:r>
              <a:rPr lang="zh-CN" altLang="en-US" sz="2000" dirty="0" smtClean="0"/>
              <a:t>设计可以计算机</a:t>
            </a:r>
            <a:r>
              <a:rPr lang="zh-CN" altLang="en-US" sz="2000" dirty="0"/>
              <a:t>可以</a:t>
            </a:r>
            <a:r>
              <a:rPr lang="zh-CN" altLang="en-US" sz="2000" b="1" dirty="0">
                <a:solidFill>
                  <a:srgbClr val="0000FF"/>
                </a:solidFill>
              </a:rPr>
              <a:t>自动“学习”</a:t>
            </a:r>
            <a:r>
              <a:rPr lang="zh-CN" altLang="en-US" sz="2000" dirty="0"/>
              <a:t>的算法。</a:t>
            </a:r>
            <a:r>
              <a:rPr lang="zh-CN" altLang="en-US" sz="2000" b="1" dirty="0">
                <a:solidFill>
                  <a:srgbClr val="FF0000"/>
                </a:solidFill>
              </a:rPr>
              <a:t>机器学习算法</a:t>
            </a:r>
            <a:r>
              <a:rPr lang="zh-CN" altLang="en-US" sz="2000" dirty="0"/>
              <a:t>是</a:t>
            </a:r>
            <a:r>
              <a:rPr lang="zh-CN" altLang="en-US" sz="2000" dirty="0" smtClean="0"/>
              <a:t>一类对数据进行分析获得模式的数量规律</a:t>
            </a:r>
            <a:r>
              <a:rPr lang="zh-CN" altLang="en-US" sz="2000" dirty="0"/>
              <a:t>，并</a:t>
            </a:r>
            <a:r>
              <a:rPr lang="zh-CN" altLang="en-US" sz="2000" dirty="0" smtClean="0"/>
              <a:t>利用这些规律</a:t>
            </a:r>
            <a:r>
              <a:rPr lang="zh-CN" altLang="en-US" sz="2000" dirty="0"/>
              <a:t>对未知数据进行预测的算法</a:t>
            </a:r>
            <a:r>
              <a:rPr lang="zh-CN" altLang="en-US" sz="2000" dirty="0" smtClean="0"/>
              <a:t>。机器学习算法涉及</a:t>
            </a:r>
            <a:r>
              <a:rPr lang="zh-CN" altLang="en-US" sz="2000" dirty="0"/>
              <a:t>了</a:t>
            </a:r>
            <a:r>
              <a:rPr lang="zh-CN" altLang="en-US" sz="2000" dirty="0" smtClean="0"/>
              <a:t>大量概率与统计学</a:t>
            </a:r>
            <a:r>
              <a:rPr lang="zh-CN" altLang="en-US" sz="2000" dirty="0"/>
              <a:t>理论，</a:t>
            </a:r>
            <a:r>
              <a:rPr lang="zh-CN" altLang="en-US" sz="2000" b="1" dirty="0">
                <a:solidFill>
                  <a:srgbClr val="0000FF"/>
                </a:solidFill>
              </a:rPr>
              <a:t>机器学习与统计推断学联系尤为密切，也被称为</a:t>
            </a:r>
            <a:r>
              <a:rPr lang="zh-CN" altLang="en-US" sz="2000" b="1" dirty="0">
                <a:solidFill>
                  <a:srgbClr val="FF0000"/>
                </a:solidFill>
              </a:rPr>
              <a:t>统计</a:t>
            </a:r>
            <a:r>
              <a:rPr lang="zh-CN" altLang="en-US" sz="2000" b="1" dirty="0" smtClean="0">
                <a:solidFill>
                  <a:srgbClr val="FF0000"/>
                </a:solidFill>
              </a:rPr>
              <a:t>学习理论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750561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sz="2000" dirty="0" smtClean="0"/>
              <a:t>【</a:t>
            </a:r>
            <a:r>
              <a:rPr lang="zh-CN" altLang="en-US" sz="2000" dirty="0" smtClean="0"/>
              <a:t>百度百科</a:t>
            </a:r>
            <a:r>
              <a:rPr lang="en-US" altLang="zh-CN" sz="2000" dirty="0" smtClean="0"/>
              <a:t>】</a:t>
            </a:r>
            <a:r>
              <a:rPr lang="zh-CN" altLang="en-US" sz="2000" b="1" dirty="0">
                <a:solidFill>
                  <a:srgbClr val="FF0000"/>
                </a:solidFill>
              </a:rPr>
              <a:t>机器学习</a:t>
            </a:r>
            <a:r>
              <a:rPr lang="zh-CN" altLang="en-US" sz="2000" dirty="0"/>
              <a:t>是一门多领域交叉学科，涉及概率论、统计学、逼近论、凸分析、算法复杂度理论等多门学科。专门研究计算机怎样模拟或实现人类的学习行为，以获取新的知识或技能，重新组织已有的知识结构使之不断改善自身的性能</a:t>
            </a:r>
            <a:r>
              <a:rPr lang="zh-CN" altLang="en-US" sz="2000" dirty="0" smtClean="0"/>
              <a:t>。它</a:t>
            </a:r>
            <a:r>
              <a:rPr lang="zh-CN" altLang="en-US" sz="2000" dirty="0"/>
              <a:t>是人工智能的核心，是使计算机具有智能的根本途径</a:t>
            </a:r>
            <a:r>
              <a:rPr lang="zh-CN" altLang="en-US" sz="2000" dirty="0" smtClean="0"/>
              <a:t>。</a:t>
            </a:r>
            <a:endParaRPr lang="en-US" altLang="zh-CN" sz="2000" dirty="0" smtClean="0"/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zh-CN" altLang="en-US" sz="2000" dirty="0" smtClean="0"/>
              <a:t>机器学习</a:t>
            </a:r>
            <a:r>
              <a:rPr lang="zh-CN" altLang="en-US" sz="2000" dirty="0"/>
              <a:t>是一门</a:t>
            </a:r>
            <a:r>
              <a:rPr lang="zh-CN" altLang="en-US" sz="2000" dirty="0" smtClean="0"/>
              <a:t>人工智能科学，主要研究如何</a:t>
            </a:r>
            <a:r>
              <a:rPr lang="zh-CN" altLang="en-US" sz="2000" dirty="0"/>
              <a:t>在经验学习中</a:t>
            </a:r>
            <a:r>
              <a:rPr lang="zh-CN" altLang="en-US" sz="2000" dirty="0" smtClean="0"/>
              <a:t>改善人工智能各种算法</a:t>
            </a:r>
            <a:r>
              <a:rPr lang="zh-CN" altLang="en-US" sz="2000" dirty="0"/>
              <a:t>的</a:t>
            </a:r>
            <a:r>
              <a:rPr lang="zh-CN" altLang="en-US" sz="2000" dirty="0" smtClean="0"/>
              <a:t>性能</a:t>
            </a:r>
            <a:endParaRPr lang="zh-CN" altLang="en-US" sz="2000" dirty="0"/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zh-CN" altLang="en-US" sz="2000" dirty="0" smtClean="0"/>
              <a:t>机器学习</a:t>
            </a:r>
            <a:r>
              <a:rPr lang="zh-CN" altLang="en-US" sz="2000" dirty="0"/>
              <a:t>是对能通过经验自动改进的计算机算法的</a:t>
            </a:r>
            <a:r>
              <a:rPr lang="zh-CN" altLang="en-US" sz="2000" dirty="0" smtClean="0"/>
              <a:t>研究</a:t>
            </a:r>
            <a:endParaRPr lang="zh-CN" altLang="en-US" sz="2000" dirty="0"/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zh-CN" altLang="en-US" sz="2000" dirty="0" smtClean="0"/>
              <a:t>机器学习</a:t>
            </a:r>
            <a:r>
              <a:rPr lang="zh-CN" altLang="en-US" sz="2000" dirty="0"/>
              <a:t>是用数据或以往的</a:t>
            </a:r>
            <a:r>
              <a:rPr lang="zh-CN" altLang="en-US" sz="2000" dirty="0" smtClean="0"/>
              <a:t>经验，以此</a:t>
            </a:r>
            <a:r>
              <a:rPr lang="zh-CN" altLang="en-US" sz="2000" dirty="0"/>
              <a:t>优化计算机程序的性能标准</a:t>
            </a:r>
          </a:p>
          <a:p>
            <a:pPr>
              <a:lnSpc>
                <a:spcPct val="150000"/>
              </a:lnSpc>
            </a:pPr>
            <a:endParaRPr lang="zh-CN" altLang="en-US" sz="2000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什么是</a:t>
            </a:r>
            <a:r>
              <a:rPr lang="zh-CN" altLang="en-US" dirty="0" smtClean="0"/>
              <a:t>机器学习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网络定义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50207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323528" y="981447"/>
            <a:ext cx="8496300" cy="5543897"/>
          </a:xfrm>
        </p:spPr>
        <p:txBody>
          <a:bodyPr/>
          <a:lstStyle/>
          <a:p>
            <a:r>
              <a:rPr lang="zh-CN" altLang="en-US" sz="2300" b="1" dirty="0">
                <a:solidFill>
                  <a:srgbClr val="0000FF"/>
                </a:solidFill>
                <a:ea typeface="华文仿宋" panose="02010600040101010101" pitchFamily="2" charset="-122"/>
              </a:rPr>
              <a:t>模式识别</a:t>
            </a:r>
            <a:r>
              <a:rPr lang="zh-CN" altLang="en-US" sz="2300" b="1" dirty="0">
                <a:ea typeface="华文仿宋" panose="02010600040101010101" pitchFamily="2" charset="-122"/>
              </a:rPr>
              <a:t>：</a:t>
            </a:r>
            <a:r>
              <a:rPr lang="zh-CN" altLang="en-US" sz="2300" dirty="0">
                <a:ea typeface="华文仿宋" panose="02010600040101010101" pitchFamily="2" charset="-122"/>
              </a:rPr>
              <a:t>是研究分类识别理论与方法的一门学科，其研究目标是，建造能</a:t>
            </a:r>
            <a:r>
              <a:rPr lang="zh-CN" altLang="en-US" sz="2300" b="1" dirty="0">
                <a:solidFill>
                  <a:srgbClr val="C00000"/>
                </a:solidFill>
                <a:ea typeface="华文仿宋" panose="02010600040101010101" pitchFamily="2" charset="-122"/>
              </a:rPr>
              <a:t>自动进行事物识别与分类</a:t>
            </a:r>
            <a:r>
              <a:rPr lang="zh-CN" altLang="en-US" sz="2300" dirty="0">
                <a:solidFill>
                  <a:srgbClr val="C00000"/>
                </a:solidFill>
                <a:ea typeface="华文仿宋" panose="02010600040101010101" pitchFamily="2" charset="-122"/>
              </a:rPr>
              <a:t>的</a:t>
            </a:r>
            <a:r>
              <a:rPr lang="zh-CN" altLang="en-US" sz="2300" b="1" dirty="0">
                <a:solidFill>
                  <a:srgbClr val="C00000"/>
                </a:solidFill>
                <a:ea typeface="华文仿宋" panose="02010600040101010101" pitchFamily="2" charset="-122"/>
              </a:rPr>
              <a:t>智能机器</a:t>
            </a:r>
            <a:r>
              <a:rPr lang="zh-CN" altLang="en-US" sz="2300" dirty="0">
                <a:solidFill>
                  <a:srgbClr val="C00000"/>
                </a:solidFill>
                <a:ea typeface="华文仿宋" panose="02010600040101010101" pitchFamily="2" charset="-122"/>
              </a:rPr>
              <a:t>系统</a:t>
            </a:r>
            <a:r>
              <a:rPr lang="zh-CN" altLang="en-US" sz="2300" dirty="0">
                <a:ea typeface="华文仿宋" panose="02010600040101010101" pitchFamily="2" charset="-122"/>
              </a:rPr>
              <a:t>，以代替人工分类与识别工作。</a:t>
            </a:r>
            <a:endParaRPr lang="en-US" altLang="zh-CN" sz="2300" dirty="0">
              <a:ea typeface="华文仿宋" panose="02010600040101010101" pitchFamily="2" charset="-122"/>
            </a:endParaRPr>
          </a:p>
          <a:p>
            <a:r>
              <a:rPr lang="zh-CN" altLang="en-US" sz="2300" b="1" dirty="0" smtClean="0">
                <a:solidFill>
                  <a:srgbClr val="0000FF"/>
                </a:solidFill>
                <a:ea typeface="华文仿宋" panose="02010600040101010101" pitchFamily="2" charset="-122"/>
              </a:rPr>
              <a:t>机器学习</a:t>
            </a:r>
            <a:r>
              <a:rPr lang="zh-CN" altLang="en-US" sz="2300" b="1" dirty="0">
                <a:ea typeface="华文仿宋" panose="02010600040101010101" pitchFamily="2" charset="-122"/>
              </a:rPr>
              <a:t>：</a:t>
            </a:r>
            <a:r>
              <a:rPr lang="zh-CN" altLang="en-US" sz="2300" dirty="0" smtClean="0">
                <a:ea typeface="华文仿宋" panose="02010600040101010101" pitchFamily="2" charset="-122"/>
              </a:rPr>
              <a:t>是指从有限的观测数据中学习出具有一般性规律，并利用这些规律对未知数据进行预测的一门学科。机器学习问题在早期的工程领域也被称为模式识别，但模式识别更偏向于具体的应用任务。</a:t>
            </a:r>
            <a:endParaRPr lang="en-US" altLang="zh-CN" sz="2300" dirty="0" smtClean="0">
              <a:ea typeface="华文仿宋" panose="02010600040101010101" pitchFamily="2" charset="-122"/>
            </a:endParaRPr>
          </a:p>
          <a:p>
            <a:r>
              <a:rPr lang="zh-CN" altLang="en-US" sz="2300" b="1" dirty="0" smtClean="0">
                <a:solidFill>
                  <a:srgbClr val="0000FF"/>
                </a:solidFill>
                <a:ea typeface="华文仿宋" panose="02010600040101010101" pitchFamily="2" charset="-122"/>
              </a:rPr>
              <a:t>学</a:t>
            </a:r>
            <a:r>
              <a:rPr lang="zh-CN" altLang="en-US" sz="2300" b="1" dirty="0">
                <a:solidFill>
                  <a:srgbClr val="0000FF"/>
                </a:solidFill>
                <a:ea typeface="华文仿宋" panose="02010600040101010101" pitchFamily="2" charset="-122"/>
              </a:rPr>
              <a:t>科性质</a:t>
            </a:r>
            <a:r>
              <a:rPr lang="zh-CN" altLang="en-US" sz="2300" dirty="0" smtClean="0">
                <a:ea typeface="华文仿宋" panose="02010600040101010101" pitchFamily="2" charset="-122"/>
              </a:rPr>
              <a:t>：既是</a:t>
            </a:r>
            <a:r>
              <a:rPr lang="zh-CN" altLang="en-US" sz="2300" dirty="0">
                <a:ea typeface="华文仿宋" panose="02010600040101010101" pitchFamily="2" charset="-122"/>
              </a:rPr>
              <a:t>人工智能领域的重要研究分支，也是实现机器智能所必不可少技术</a:t>
            </a:r>
            <a:r>
              <a:rPr lang="zh-CN" altLang="en-US" sz="2300" dirty="0" smtClean="0">
                <a:ea typeface="华文仿宋" panose="02010600040101010101" pitchFamily="2" charset="-122"/>
              </a:rPr>
              <a:t>手段；</a:t>
            </a:r>
            <a:r>
              <a:rPr lang="zh-CN" altLang="en-US" sz="2300" b="1" dirty="0">
                <a:solidFill>
                  <a:srgbClr val="C00000"/>
                </a:solidFill>
                <a:ea typeface="华文仿宋" panose="02010600040101010101" pitchFamily="2" charset="-122"/>
              </a:rPr>
              <a:t>综合性、交叉性</a:t>
            </a:r>
            <a:r>
              <a:rPr lang="zh-CN" altLang="en-US" sz="2300" b="0" dirty="0" smtClean="0">
                <a:ea typeface="华文仿宋" panose="02010600040101010101" pitchFamily="2" charset="-122"/>
              </a:rPr>
              <a:t>很强。</a:t>
            </a:r>
            <a:endParaRPr lang="en-US" altLang="zh-CN" sz="2300" b="0" dirty="0" smtClean="0">
              <a:ea typeface="华文仿宋" panose="02010600040101010101" pitchFamily="2" charset="-122"/>
            </a:endParaRPr>
          </a:p>
          <a:p>
            <a:r>
              <a:rPr lang="zh-CN" altLang="en-US" sz="2300" b="1" dirty="0">
                <a:solidFill>
                  <a:srgbClr val="0000FF"/>
                </a:solidFill>
                <a:ea typeface="华文仿宋" panose="02010600040101010101" pitchFamily="2" charset="-122"/>
              </a:rPr>
              <a:t>理论基础</a:t>
            </a:r>
            <a:r>
              <a:rPr lang="zh-CN" altLang="en-US" sz="2300" b="0" dirty="0" smtClean="0">
                <a:ea typeface="华文仿宋" panose="02010600040101010101" pitchFamily="2" charset="-122"/>
              </a:rPr>
              <a:t>：</a:t>
            </a:r>
            <a:r>
              <a:rPr lang="zh-CN" altLang="en-US" sz="2300" b="1" dirty="0">
                <a:solidFill>
                  <a:srgbClr val="C00000"/>
                </a:solidFill>
                <a:ea typeface="华文仿宋" panose="02010600040101010101" pitchFamily="2" charset="-122"/>
              </a:rPr>
              <a:t>线性代数</a:t>
            </a:r>
            <a:r>
              <a:rPr lang="zh-CN" altLang="en-US" sz="2300" b="1" dirty="0" smtClean="0">
                <a:solidFill>
                  <a:srgbClr val="C00000"/>
                </a:solidFill>
                <a:ea typeface="华文仿宋" panose="02010600040101010101" pitchFamily="2" charset="-122"/>
              </a:rPr>
              <a:t>、概率论</a:t>
            </a:r>
            <a:r>
              <a:rPr lang="zh-CN" altLang="en-US" sz="2300" b="1" dirty="0">
                <a:solidFill>
                  <a:srgbClr val="C00000"/>
                </a:solidFill>
                <a:ea typeface="华文仿宋" panose="02010600040101010101" pitchFamily="2" charset="-122"/>
              </a:rPr>
              <a:t>、数理统计、矩阵计算、最优化方法</a:t>
            </a:r>
            <a:r>
              <a:rPr lang="zh-CN" altLang="en-US" sz="2300" b="0" dirty="0" smtClean="0">
                <a:ea typeface="华文仿宋" panose="02010600040101010101" pitchFamily="2" charset="-122"/>
              </a:rPr>
              <a:t>、计算机科学，乃至认知科学等。</a:t>
            </a:r>
            <a:endParaRPr lang="en-US" altLang="zh-CN" sz="2300" b="0" dirty="0" smtClean="0">
              <a:ea typeface="华文仿宋" panose="02010600040101010101" pitchFamily="2" charset="-122"/>
            </a:endParaRPr>
          </a:p>
          <a:p>
            <a:r>
              <a:rPr lang="zh-CN" altLang="en-US" sz="2300" b="1" dirty="0">
                <a:solidFill>
                  <a:srgbClr val="0000FF"/>
                </a:solidFill>
                <a:ea typeface="华文仿宋" panose="02010600040101010101" pitchFamily="2" charset="-122"/>
              </a:rPr>
              <a:t>应用领域</a:t>
            </a:r>
            <a:r>
              <a:rPr lang="zh-CN" altLang="en-US" sz="2300" dirty="0" smtClean="0">
                <a:ea typeface="华文仿宋" panose="02010600040101010101" pitchFamily="2" charset="-122"/>
              </a:rPr>
              <a:t>：</a:t>
            </a:r>
            <a:r>
              <a:rPr lang="zh-CN" altLang="en-US" sz="2300" dirty="0" smtClean="0">
                <a:solidFill>
                  <a:srgbClr val="C00000"/>
                </a:solidFill>
                <a:ea typeface="华文仿宋" panose="02010600040101010101" pitchFamily="2" charset="-122"/>
              </a:rPr>
              <a:t>字符识别</a:t>
            </a:r>
            <a:r>
              <a:rPr lang="zh-CN" altLang="en-US" sz="2300" dirty="0" smtClean="0">
                <a:ea typeface="华文仿宋" panose="02010600040101010101" pitchFamily="2" charset="-122"/>
              </a:rPr>
              <a:t>（手写、印刷）、</a:t>
            </a:r>
            <a:r>
              <a:rPr lang="zh-CN" altLang="en-US" sz="2300" dirty="0" smtClean="0">
                <a:solidFill>
                  <a:srgbClr val="C00000"/>
                </a:solidFill>
                <a:ea typeface="华文仿宋" panose="02010600040101010101" pitchFamily="2" charset="-122"/>
              </a:rPr>
              <a:t>图</a:t>
            </a:r>
            <a:r>
              <a:rPr lang="zh-CN" altLang="en-US" sz="2300" dirty="0">
                <a:solidFill>
                  <a:srgbClr val="C00000"/>
                </a:solidFill>
                <a:ea typeface="华文仿宋" panose="02010600040101010101" pitchFamily="2" charset="-122"/>
              </a:rPr>
              <a:t>像识别</a:t>
            </a:r>
            <a:r>
              <a:rPr lang="zh-CN" altLang="en-US" sz="2300" dirty="0" smtClean="0">
                <a:ea typeface="华文仿宋" panose="02010600040101010101" pitchFamily="2" charset="-122"/>
              </a:rPr>
              <a:t>（指纹、人脸、车牌）、</a:t>
            </a:r>
            <a:r>
              <a:rPr lang="zh-CN" altLang="en-US" sz="2300" dirty="0">
                <a:solidFill>
                  <a:srgbClr val="C00000"/>
                </a:solidFill>
                <a:ea typeface="华文仿宋" panose="02010600040101010101" pitchFamily="2" charset="-122"/>
              </a:rPr>
              <a:t>语音识别</a:t>
            </a:r>
            <a:r>
              <a:rPr lang="zh-CN" altLang="en-US" sz="2300" dirty="0">
                <a:ea typeface="华文仿宋" panose="02010600040101010101" pitchFamily="2" charset="-122"/>
              </a:rPr>
              <a:t>、</a:t>
            </a:r>
            <a:r>
              <a:rPr lang="zh-CN" altLang="en-US" sz="2300" dirty="0" smtClean="0">
                <a:solidFill>
                  <a:srgbClr val="C00000"/>
                </a:solidFill>
                <a:ea typeface="华文仿宋" panose="02010600040101010101" pitchFamily="2" charset="-122"/>
              </a:rPr>
              <a:t>信息推荐</a:t>
            </a:r>
            <a:r>
              <a:rPr lang="zh-CN" altLang="en-US" sz="2300" dirty="0" smtClean="0">
                <a:ea typeface="华文仿宋" panose="02010600040101010101" pitchFamily="2" charset="-122"/>
              </a:rPr>
              <a:t>、</a:t>
            </a:r>
            <a:r>
              <a:rPr lang="zh-CN" altLang="en-US" sz="2300" dirty="0">
                <a:solidFill>
                  <a:srgbClr val="C00000"/>
                </a:solidFill>
                <a:ea typeface="华文仿宋" panose="02010600040101010101" pitchFamily="2" charset="-122"/>
              </a:rPr>
              <a:t>文本分</a:t>
            </a:r>
            <a:r>
              <a:rPr lang="zh-CN" altLang="en-US" sz="2300" dirty="0" smtClean="0">
                <a:solidFill>
                  <a:srgbClr val="C00000"/>
                </a:solidFill>
                <a:ea typeface="华文仿宋" panose="02010600040101010101" pitchFamily="2" charset="-122"/>
              </a:rPr>
              <a:t>析</a:t>
            </a:r>
            <a:r>
              <a:rPr lang="zh-CN" altLang="en-US" sz="2300" dirty="0" smtClean="0">
                <a:ea typeface="华文仿宋" panose="02010600040101010101" pitchFamily="2" charset="-122"/>
              </a:rPr>
              <a:t>、</a:t>
            </a:r>
            <a:r>
              <a:rPr lang="zh-CN" altLang="en-US" sz="2300" dirty="0">
                <a:solidFill>
                  <a:srgbClr val="C00000"/>
                </a:solidFill>
                <a:ea typeface="华文仿宋" panose="02010600040101010101" pitchFamily="2" charset="-122"/>
              </a:rPr>
              <a:t>工业检</a:t>
            </a:r>
            <a:r>
              <a:rPr lang="zh-CN" altLang="en-US" sz="2300" dirty="0" smtClean="0">
                <a:solidFill>
                  <a:srgbClr val="C00000"/>
                </a:solidFill>
                <a:ea typeface="华文仿宋" panose="02010600040101010101" pitchFamily="2" charset="-122"/>
              </a:rPr>
              <a:t>测</a:t>
            </a:r>
            <a:r>
              <a:rPr lang="zh-CN" altLang="en-US" sz="2300" dirty="0" smtClean="0">
                <a:ea typeface="华文仿宋" panose="02010600040101010101" pitchFamily="2" charset="-122"/>
              </a:rPr>
              <a:t>、 </a:t>
            </a:r>
            <a:r>
              <a:rPr lang="zh-CN" altLang="en-US" sz="2300" dirty="0" smtClean="0">
                <a:solidFill>
                  <a:srgbClr val="C00000"/>
                </a:solidFill>
                <a:ea typeface="华文仿宋" panose="02010600040101010101" pitchFamily="2" charset="-122"/>
              </a:rPr>
              <a:t>故障诊断</a:t>
            </a:r>
            <a:r>
              <a:rPr lang="zh-CN" altLang="en-US" sz="2300" dirty="0">
                <a:ea typeface="华文仿宋" panose="02010600040101010101" pitchFamily="2" charset="-122"/>
              </a:rPr>
              <a:t>、</a:t>
            </a:r>
            <a:r>
              <a:rPr lang="zh-CN" altLang="en-US" sz="2300" dirty="0">
                <a:solidFill>
                  <a:srgbClr val="C00000"/>
                </a:solidFill>
                <a:ea typeface="华文仿宋" panose="02010600040101010101" pitchFamily="2" charset="-122"/>
              </a:rPr>
              <a:t>医疗诊</a:t>
            </a:r>
            <a:r>
              <a:rPr lang="zh-CN" altLang="en-US" sz="2300" dirty="0" smtClean="0">
                <a:solidFill>
                  <a:srgbClr val="C00000"/>
                </a:solidFill>
                <a:ea typeface="华文仿宋" panose="02010600040101010101" pitchFamily="2" charset="-122"/>
              </a:rPr>
              <a:t>断</a:t>
            </a:r>
            <a:r>
              <a:rPr lang="zh-CN" altLang="en-US" sz="2300" dirty="0" smtClean="0">
                <a:ea typeface="华文仿宋" panose="02010600040101010101" pitchFamily="2" charset="-122"/>
              </a:rPr>
              <a:t>、</a:t>
            </a:r>
            <a:r>
              <a:rPr lang="zh-CN" altLang="en-US" sz="2300" dirty="0">
                <a:solidFill>
                  <a:srgbClr val="C00000"/>
                </a:solidFill>
                <a:ea typeface="华文仿宋" panose="02010600040101010101" pitchFamily="2" charset="-122"/>
              </a:rPr>
              <a:t>网络安全</a:t>
            </a:r>
            <a:r>
              <a:rPr lang="zh-CN" altLang="en-US" sz="2300" dirty="0">
                <a:ea typeface="华文仿宋" panose="02010600040101010101" pitchFamily="2" charset="-122"/>
              </a:rPr>
              <a:t>、</a:t>
            </a:r>
            <a:r>
              <a:rPr lang="zh-CN" altLang="en-US" sz="2300" dirty="0">
                <a:solidFill>
                  <a:srgbClr val="C00000"/>
                </a:solidFill>
                <a:ea typeface="华文仿宋" panose="02010600040101010101" pitchFamily="2" charset="-122"/>
              </a:rPr>
              <a:t>信用卡欺诈检测</a:t>
            </a:r>
            <a:r>
              <a:rPr lang="zh-CN" altLang="en-US" sz="2300" dirty="0" smtClean="0">
                <a:ea typeface="华文仿宋" panose="02010600040101010101" pitchFamily="2" charset="-122"/>
              </a:rPr>
              <a:t>等。</a:t>
            </a:r>
            <a:endParaRPr lang="en-US" altLang="zh-CN" sz="2300" dirty="0" smtClean="0">
              <a:ea typeface="华文仿宋" panose="02010600040101010101" pitchFamily="2" charset="-122"/>
            </a:endParaRPr>
          </a:p>
          <a:p>
            <a:endParaRPr lang="en-US" altLang="zh-CN" sz="2000" dirty="0" smtClean="0">
              <a:ea typeface="华文仿宋" panose="02010600040101010101" pitchFamily="2" charset="-122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 anchor="ctr" anchorCtr="0"/>
          <a:lstStyle/>
          <a:p>
            <a:r>
              <a:rPr lang="zh-CN" altLang="en-US" dirty="0"/>
              <a:t>模式识</a:t>
            </a:r>
            <a:r>
              <a:rPr lang="zh-CN" altLang="en-US" dirty="0" smtClean="0"/>
              <a:t>别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609658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323849" y="980728"/>
            <a:ext cx="8640639" cy="5543897"/>
          </a:xfrm>
        </p:spPr>
        <p:txBody>
          <a:bodyPr/>
          <a:lstStyle/>
          <a:p>
            <a:r>
              <a:rPr lang="zh-CN" altLang="en-US" b="1" dirty="0" smtClean="0">
                <a:solidFill>
                  <a:srgbClr val="0000FF"/>
                </a:solidFill>
              </a:rPr>
              <a:t>模式识别</a:t>
            </a:r>
            <a:r>
              <a:rPr lang="zh-CN" altLang="en-US" dirty="0" smtClean="0"/>
              <a:t>：按</a:t>
            </a:r>
            <a:r>
              <a:rPr lang="zh-CN" altLang="en-US" dirty="0" smtClean="0">
                <a:solidFill>
                  <a:srgbClr val="FF0000"/>
                </a:solidFill>
              </a:rPr>
              <a:t>理论基础</a:t>
            </a:r>
            <a:r>
              <a:rPr lang="zh-CN" altLang="en-US" dirty="0" smtClean="0"/>
              <a:t>划分</a:t>
            </a:r>
            <a:endParaRPr lang="en-US" altLang="zh-CN" dirty="0"/>
          </a:p>
          <a:p>
            <a:pPr lvl="1"/>
            <a:r>
              <a:rPr lang="zh-CN" altLang="en-US" b="1" dirty="0">
                <a:solidFill>
                  <a:srgbClr val="FF0000"/>
                </a:solidFill>
              </a:rPr>
              <a:t>统计</a:t>
            </a:r>
            <a:r>
              <a:rPr lang="zh-CN" altLang="en-US" dirty="0"/>
              <a:t>模式识别：以</a:t>
            </a:r>
            <a:r>
              <a:rPr lang="zh-CN" altLang="en-US" dirty="0" smtClean="0"/>
              <a:t>模式特征的概率分布为基础进行统计分析</a:t>
            </a:r>
            <a:endParaRPr lang="en-US" altLang="zh-CN" dirty="0"/>
          </a:p>
          <a:p>
            <a:pPr lvl="1"/>
            <a:r>
              <a:rPr lang="zh-CN" altLang="en-US" b="1" dirty="0">
                <a:solidFill>
                  <a:srgbClr val="FF0000"/>
                </a:solidFill>
              </a:rPr>
              <a:t>结构</a:t>
            </a:r>
            <a:r>
              <a:rPr lang="zh-CN" altLang="en-US" dirty="0"/>
              <a:t>模式识别</a:t>
            </a:r>
            <a:r>
              <a:rPr lang="zh-CN" altLang="en-US" dirty="0" smtClean="0"/>
              <a:t>：以形式语言理论对模式的结构特征进行分析 </a:t>
            </a:r>
            <a:endParaRPr lang="en-US" altLang="zh-CN" dirty="0"/>
          </a:p>
          <a:p>
            <a:pPr lvl="1"/>
            <a:r>
              <a:rPr lang="zh-CN" altLang="en-US" b="1" dirty="0">
                <a:solidFill>
                  <a:srgbClr val="FF0000"/>
                </a:solidFill>
              </a:rPr>
              <a:t>模糊</a:t>
            </a:r>
            <a:r>
              <a:rPr lang="zh-CN" altLang="en-US" dirty="0"/>
              <a:t>模式识别</a:t>
            </a:r>
            <a:r>
              <a:rPr lang="zh-CN" altLang="en-US" dirty="0" smtClean="0"/>
              <a:t>：以模糊数学理论与方法进行的模式分类</a:t>
            </a:r>
            <a:endParaRPr lang="en-US" altLang="zh-CN" dirty="0"/>
          </a:p>
          <a:p>
            <a:pPr lvl="1"/>
            <a:r>
              <a:rPr lang="zh-CN" altLang="en-US" b="1" dirty="0" smtClean="0">
                <a:solidFill>
                  <a:srgbClr val="FF0000"/>
                </a:solidFill>
              </a:rPr>
              <a:t>神经网络</a:t>
            </a:r>
            <a:r>
              <a:rPr lang="zh-CN" altLang="en-US" dirty="0" smtClean="0"/>
              <a:t>模式识别：以人工神经网络理论与方法为基础</a:t>
            </a:r>
            <a:endParaRPr lang="en-US" altLang="zh-CN" dirty="0"/>
          </a:p>
          <a:p>
            <a:pPr lvl="1"/>
            <a:r>
              <a:rPr lang="zh-CN" altLang="en-US" b="1" dirty="0">
                <a:solidFill>
                  <a:srgbClr val="FF0000"/>
                </a:solidFill>
              </a:rPr>
              <a:t>人工智能</a:t>
            </a:r>
            <a:r>
              <a:rPr lang="zh-CN" altLang="en-US" dirty="0" smtClean="0"/>
              <a:t>模式识别：以逻辑推理与专家系统理论为基础</a:t>
            </a:r>
            <a:endParaRPr lang="en-US" altLang="zh-CN" dirty="0"/>
          </a:p>
          <a:p>
            <a:r>
              <a:rPr lang="zh-CN" altLang="en-US" b="1" dirty="0" smtClean="0">
                <a:solidFill>
                  <a:srgbClr val="0000FF"/>
                </a:solidFill>
              </a:rPr>
              <a:t>统计模式识别</a:t>
            </a:r>
            <a:r>
              <a:rPr lang="zh-CN" altLang="en-US" dirty="0" smtClean="0"/>
              <a:t>：按</a:t>
            </a:r>
            <a:r>
              <a:rPr lang="zh-CN" altLang="en-US" dirty="0">
                <a:solidFill>
                  <a:srgbClr val="FF0000"/>
                </a:solidFill>
              </a:rPr>
              <a:t>任务类型</a:t>
            </a:r>
            <a:r>
              <a:rPr lang="zh-CN" altLang="en-US" dirty="0" smtClean="0"/>
              <a:t>划分</a:t>
            </a:r>
            <a:endParaRPr lang="en-US" altLang="zh-CN" dirty="0" smtClean="0"/>
          </a:p>
          <a:p>
            <a:pPr lvl="1"/>
            <a:r>
              <a:rPr lang="zh-CN" altLang="en-US" b="1" dirty="0">
                <a:solidFill>
                  <a:srgbClr val="FF0000"/>
                </a:solidFill>
              </a:rPr>
              <a:t>聚类分析</a:t>
            </a:r>
            <a:r>
              <a:rPr lang="zh-CN" altLang="en-US" dirty="0" smtClean="0"/>
              <a:t>（</a:t>
            </a:r>
            <a:r>
              <a:rPr lang="en-US" altLang="zh-CN" dirty="0" smtClean="0"/>
              <a:t>Clustering Analysis</a:t>
            </a:r>
            <a:r>
              <a:rPr lang="zh-CN" altLang="en-US" dirty="0" smtClean="0"/>
              <a:t>）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简称：</a:t>
            </a:r>
            <a:r>
              <a:rPr lang="zh-CN" altLang="en-US" b="1" dirty="0" smtClean="0">
                <a:solidFill>
                  <a:srgbClr val="FF0000"/>
                </a:solidFill>
              </a:rPr>
              <a:t>聚类</a:t>
            </a:r>
            <a:endParaRPr lang="en-US" altLang="zh-CN" dirty="0" smtClean="0"/>
          </a:p>
          <a:p>
            <a:pPr lvl="2"/>
            <a:r>
              <a:rPr lang="zh-CN" altLang="en-US" dirty="0">
                <a:solidFill>
                  <a:srgbClr val="0000FF"/>
                </a:solidFill>
              </a:rPr>
              <a:t>简单聚类</a:t>
            </a:r>
            <a:r>
              <a:rPr lang="zh-CN" altLang="en-US" dirty="0" smtClean="0">
                <a:solidFill>
                  <a:srgbClr val="0000FF"/>
                </a:solidFill>
              </a:rPr>
              <a:t>方法：最大最小距离法</a:t>
            </a:r>
            <a:endParaRPr lang="en-US" altLang="zh-CN" dirty="0">
              <a:solidFill>
                <a:srgbClr val="0000FF"/>
              </a:solidFill>
            </a:endParaRPr>
          </a:p>
          <a:p>
            <a:pPr lvl="2"/>
            <a:r>
              <a:rPr lang="zh-CN" altLang="en-US" dirty="0">
                <a:solidFill>
                  <a:srgbClr val="0000FF"/>
                </a:solidFill>
              </a:rPr>
              <a:t>层次聚类</a:t>
            </a:r>
            <a:r>
              <a:rPr lang="zh-CN" altLang="en-US" dirty="0" smtClean="0">
                <a:solidFill>
                  <a:srgbClr val="0000FF"/>
                </a:solidFill>
              </a:rPr>
              <a:t>方法：分裂式、凝聚式</a:t>
            </a:r>
            <a:endParaRPr lang="en-US" altLang="zh-CN" dirty="0">
              <a:solidFill>
                <a:srgbClr val="0000FF"/>
              </a:solidFill>
            </a:endParaRPr>
          </a:p>
          <a:p>
            <a:pPr lvl="2"/>
            <a:r>
              <a:rPr lang="zh-CN" altLang="en-US" dirty="0">
                <a:solidFill>
                  <a:srgbClr val="0000FF"/>
                </a:solidFill>
              </a:rPr>
              <a:t>动态聚类</a:t>
            </a:r>
            <a:r>
              <a:rPr lang="zh-CN" altLang="en-US" dirty="0" smtClean="0">
                <a:solidFill>
                  <a:srgbClr val="0000FF"/>
                </a:solidFill>
              </a:rPr>
              <a:t>方法：</a:t>
            </a:r>
            <a:r>
              <a:rPr lang="en-US" altLang="zh-CN" dirty="0" smtClean="0">
                <a:solidFill>
                  <a:srgbClr val="0000FF"/>
                </a:solidFill>
              </a:rPr>
              <a:t>C-</a:t>
            </a:r>
            <a:r>
              <a:rPr lang="zh-CN" altLang="en-US" dirty="0" smtClean="0">
                <a:solidFill>
                  <a:srgbClr val="0000FF"/>
                </a:solidFill>
              </a:rPr>
              <a:t>均值，</a:t>
            </a:r>
            <a:r>
              <a:rPr lang="en-US" altLang="zh-CN" dirty="0" smtClean="0">
                <a:solidFill>
                  <a:srgbClr val="0000FF"/>
                </a:solidFill>
              </a:rPr>
              <a:t>ISODATA</a:t>
            </a:r>
            <a:endParaRPr lang="en-US" altLang="zh-CN" dirty="0">
              <a:solidFill>
                <a:srgbClr val="0000FF"/>
              </a:solidFill>
            </a:endParaRPr>
          </a:p>
          <a:p>
            <a:pPr lvl="1"/>
            <a:r>
              <a:rPr lang="zh-CN" altLang="en-US" b="1" dirty="0">
                <a:solidFill>
                  <a:srgbClr val="FF0000"/>
                </a:solidFill>
              </a:rPr>
              <a:t>判别分析</a:t>
            </a:r>
            <a:r>
              <a:rPr lang="zh-CN" altLang="en-US" dirty="0" smtClean="0"/>
              <a:t>（</a:t>
            </a:r>
            <a:r>
              <a:rPr lang="en-US" altLang="zh-CN" dirty="0" smtClean="0"/>
              <a:t>Discriminatory Analysis</a:t>
            </a:r>
            <a:r>
              <a:rPr lang="zh-CN" altLang="en-US" dirty="0" smtClean="0"/>
              <a:t>）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简称：</a:t>
            </a:r>
            <a:r>
              <a:rPr lang="zh-CN" altLang="en-US" b="1" dirty="0" smtClean="0">
                <a:solidFill>
                  <a:srgbClr val="FF0000"/>
                </a:solidFill>
              </a:rPr>
              <a:t>分类</a:t>
            </a:r>
            <a:endParaRPr lang="en-US" altLang="zh-CN" dirty="0" smtClean="0"/>
          </a:p>
          <a:p>
            <a:pPr lvl="2"/>
            <a:r>
              <a:rPr lang="zh-CN" altLang="en-US" dirty="0" smtClean="0">
                <a:solidFill>
                  <a:srgbClr val="0000FF"/>
                </a:solidFill>
              </a:rPr>
              <a:t>几何分类法</a:t>
            </a:r>
            <a:r>
              <a:rPr lang="zh-CN" altLang="en-US" dirty="0" smtClean="0"/>
              <a:t>（</a:t>
            </a:r>
            <a:r>
              <a:rPr lang="zh-CN" altLang="en-US" dirty="0"/>
              <a:t>判别函数分类法</a:t>
            </a:r>
            <a:r>
              <a:rPr lang="zh-CN" altLang="en-US" dirty="0" smtClean="0"/>
              <a:t>）：线性、</a:t>
            </a:r>
            <a:r>
              <a:rPr lang="zh-CN" altLang="en-US" dirty="0"/>
              <a:t>分段</a:t>
            </a:r>
            <a:r>
              <a:rPr lang="zh-CN" altLang="en-US" dirty="0" smtClean="0"/>
              <a:t>线性、二次、支持向量机</a:t>
            </a:r>
            <a:endParaRPr lang="en-US" altLang="zh-CN" dirty="0" smtClean="0"/>
          </a:p>
          <a:p>
            <a:pPr lvl="2"/>
            <a:r>
              <a:rPr lang="zh-CN" altLang="en-US" dirty="0">
                <a:solidFill>
                  <a:srgbClr val="0000FF"/>
                </a:solidFill>
              </a:rPr>
              <a:t>概率分类法</a:t>
            </a:r>
            <a:r>
              <a:rPr lang="zh-CN" altLang="en-US" dirty="0" smtClean="0"/>
              <a:t>（统计决策分类法）：判别式</a:t>
            </a:r>
            <a:r>
              <a:rPr lang="en-US" altLang="zh-CN" dirty="0" smtClean="0"/>
              <a:t>Discriminative</a:t>
            </a:r>
            <a:r>
              <a:rPr lang="zh-CN" altLang="en-US" dirty="0" smtClean="0"/>
              <a:t>、生成式</a:t>
            </a:r>
            <a:r>
              <a:rPr lang="en-US" altLang="zh-CN" dirty="0" smtClean="0"/>
              <a:t>Generative</a:t>
            </a:r>
          </a:p>
          <a:p>
            <a:pPr lvl="2"/>
            <a:r>
              <a:rPr lang="zh-CN" altLang="en-US" dirty="0">
                <a:solidFill>
                  <a:srgbClr val="0000FF"/>
                </a:solidFill>
              </a:rPr>
              <a:t>近邻</a:t>
            </a:r>
            <a:r>
              <a:rPr lang="zh-CN" altLang="en-US" dirty="0" smtClean="0">
                <a:solidFill>
                  <a:srgbClr val="0000FF"/>
                </a:solidFill>
              </a:rPr>
              <a:t>分类法</a:t>
            </a:r>
            <a:r>
              <a:rPr lang="zh-CN" altLang="en-US" dirty="0" smtClean="0"/>
              <a:t>（几何分类法和概率分类法的一种融合方法）</a:t>
            </a:r>
            <a:endParaRPr lang="en-US" altLang="zh-CN" dirty="0">
              <a:solidFill>
                <a:srgbClr val="0000FF"/>
              </a:solidFill>
            </a:endParaRPr>
          </a:p>
          <a:p>
            <a:pPr lvl="1"/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 smtClean="0"/>
              <a:t>模式识别方法的分类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41911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chemeClr val="accent2"/>
                </a:solidFill>
              </a:rPr>
              <a:t>1950</a:t>
            </a:r>
            <a:r>
              <a:rPr lang="zh-CN" altLang="en-US" dirty="0">
                <a:solidFill>
                  <a:schemeClr val="accent2"/>
                </a:solidFill>
              </a:rPr>
              <a:t>年代</a:t>
            </a:r>
            <a:r>
              <a:rPr lang="en-US" altLang="zh-CN" dirty="0">
                <a:solidFill>
                  <a:schemeClr val="accent2"/>
                </a:solidFill>
              </a:rPr>
              <a:t>Noam </a:t>
            </a:r>
            <a:r>
              <a:rPr lang="en-US" altLang="zh-CN" dirty="0" err="1">
                <a:solidFill>
                  <a:srgbClr val="FF0000"/>
                </a:solidFill>
              </a:rPr>
              <a:t>Chemsky</a:t>
            </a:r>
            <a:r>
              <a:rPr lang="en-US" altLang="zh-CN" dirty="0">
                <a:solidFill>
                  <a:schemeClr val="accent2"/>
                </a:solidFill>
              </a:rPr>
              <a:t> </a:t>
            </a:r>
            <a:r>
              <a:rPr lang="zh-CN" altLang="en-US" dirty="0">
                <a:solidFill>
                  <a:schemeClr val="accent2"/>
                </a:solidFill>
              </a:rPr>
              <a:t>提出形式语言理论，</a:t>
            </a:r>
            <a:r>
              <a:rPr lang="zh-CN" altLang="en-US" dirty="0" smtClean="0">
                <a:solidFill>
                  <a:schemeClr val="accent2"/>
                </a:solidFill>
              </a:rPr>
              <a:t>美籍华人  </a:t>
            </a:r>
            <a:r>
              <a:rPr lang="zh-CN" altLang="en-US" dirty="0" smtClean="0">
                <a:solidFill>
                  <a:srgbClr val="FF0000"/>
                </a:solidFill>
              </a:rPr>
              <a:t>傅京荪</a:t>
            </a:r>
            <a:r>
              <a:rPr lang="zh-CN" altLang="en-US" dirty="0">
                <a:solidFill>
                  <a:schemeClr val="accent2"/>
                </a:solidFill>
              </a:rPr>
              <a:t>提出句法结构模式识别。</a:t>
            </a:r>
          </a:p>
          <a:p>
            <a:r>
              <a:rPr lang="en-US" altLang="zh-CN" dirty="0" smtClean="0">
                <a:solidFill>
                  <a:schemeClr val="accent2"/>
                </a:solidFill>
              </a:rPr>
              <a:t>1960</a:t>
            </a:r>
            <a:r>
              <a:rPr lang="zh-CN" altLang="en-US" dirty="0">
                <a:solidFill>
                  <a:schemeClr val="accent2"/>
                </a:solidFill>
              </a:rPr>
              <a:t>年代</a:t>
            </a:r>
            <a:r>
              <a:rPr lang="en-US" altLang="zh-CN" dirty="0">
                <a:solidFill>
                  <a:schemeClr val="accent2"/>
                </a:solidFill>
              </a:rPr>
              <a:t>L.A. </a:t>
            </a:r>
            <a:r>
              <a:rPr lang="en-US" altLang="zh-CN" dirty="0">
                <a:solidFill>
                  <a:srgbClr val="FF0000"/>
                </a:solidFill>
              </a:rPr>
              <a:t>Zadeh</a:t>
            </a:r>
            <a:r>
              <a:rPr lang="zh-CN" altLang="en-US" dirty="0">
                <a:solidFill>
                  <a:schemeClr val="accent2"/>
                </a:solidFill>
              </a:rPr>
              <a:t>提出了模糊集理论，模糊模式识别理论得到了较广泛的应用</a:t>
            </a:r>
            <a:r>
              <a:rPr lang="zh-CN" altLang="en-US" dirty="0" smtClean="0">
                <a:solidFill>
                  <a:schemeClr val="accent2"/>
                </a:solidFill>
              </a:rPr>
              <a:t>。</a:t>
            </a:r>
            <a:r>
              <a:rPr lang="en-US" altLang="zh-CN" dirty="0" smtClean="0">
                <a:solidFill>
                  <a:schemeClr val="accent2"/>
                </a:solidFill>
              </a:rPr>
              <a:t>Fuzzy Set Theory</a:t>
            </a:r>
            <a:r>
              <a:rPr lang="zh-CN" altLang="en-US" dirty="0" smtClean="0">
                <a:solidFill>
                  <a:schemeClr val="accent2"/>
                </a:solidFill>
              </a:rPr>
              <a:t>。</a:t>
            </a:r>
            <a:endParaRPr lang="zh-CN" altLang="en-US" dirty="0">
              <a:solidFill>
                <a:schemeClr val="accent2"/>
              </a:solidFill>
            </a:endParaRPr>
          </a:p>
          <a:p>
            <a:r>
              <a:rPr lang="en-US" altLang="zh-CN" dirty="0" smtClean="0">
                <a:solidFill>
                  <a:schemeClr val="accent2"/>
                </a:solidFill>
              </a:rPr>
              <a:t>1980</a:t>
            </a:r>
            <a:r>
              <a:rPr lang="zh-CN" altLang="en-US" dirty="0">
                <a:solidFill>
                  <a:schemeClr val="accent2"/>
                </a:solidFill>
              </a:rPr>
              <a:t>年代</a:t>
            </a:r>
            <a:r>
              <a:rPr lang="en-US" altLang="zh-CN" dirty="0">
                <a:solidFill>
                  <a:srgbClr val="FF0000"/>
                </a:solidFill>
              </a:rPr>
              <a:t>Hopfield</a:t>
            </a:r>
            <a:r>
              <a:rPr lang="zh-CN" altLang="en-US" dirty="0">
                <a:solidFill>
                  <a:schemeClr val="accent2"/>
                </a:solidFill>
              </a:rPr>
              <a:t>提出神经元网络模型理论。近些年</a:t>
            </a:r>
            <a:r>
              <a:rPr lang="zh-CN" altLang="en-US" dirty="0" smtClean="0">
                <a:solidFill>
                  <a:schemeClr val="accent2"/>
                </a:solidFill>
              </a:rPr>
              <a:t>人工神经网络</a:t>
            </a:r>
            <a:r>
              <a:rPr lang="en-US" altLang="zh-CN" dirty="0" smtClean="0">
                <a:solidFill>
                  <a:srgbClr val="FF0000"/>
                </a:solidFill>
              </a:rPr>
              <a:t>ANN </a:t>
            </a:r>
            <a:r>
              <a:rPr lang="en-US" altLang="zh-CN" dirty="0" smtClean="0">
                <a:solidFill>
                  <a:schemeClr val="accent2"/>
                </a:solidFill>
              </a:rPr>
              <a:t>(</a:t>
            </a:r>
            <a:r>
              <a:rPr lang="en-US" altLang="zh-CN" dirty="0" smtClean="0">
                <a:solidFill>
                  <a:srgbClr val="FF0000"/>
                </a:solidFill>
              </a:rPr>
              <a:t>A</a:t>
            </a:r>
            <a:r>
              <a:rPr lang="en-US" altLang="zh-CN" dirty="0" smtClean="0">
                <a:solidFill>
                  <a:schemeClr val="accent2"/>
                </a:solidFill>
              </a:rPr>
              <a:t>rtificial </a:t>
            </a:r>
            <a:r>
              <a:rPr lang="en-US" altLang="zh-CN" dirty="0" smtClean="0">
                <a:solidFill>
                  <a:srgbClr val="FF0000"/>
                </a:solidFill>
              </a:rPr>
              <a:t>N</a:t>
            </a:r>
            <a:r>
              <a:rPr lang="en-US" altLang="zh-CN" dirty="0" smtClean="0">
                <a:solidFill>
                  <a:schemeClr val="accent2"/>
                </a:solidFill>
              </a:rPr>
              <a:t>eural </a:t>
            </a:r>
            <a:r>
              <a:rPr lang="en-US" altLang="zh-CN" dirty="0">
                <a:solidFill>
                  <a:srgbClr val="FF0000"/>
                </a:solidFill>
              </a:rPr>
              <a:t>N</a:t>
            </a:r>
            <a:r>
              <a:rPr lang="en-US" altLang="zh-CN" dirty="0">
                <a:solidFill>
                  <a:schemeClr val="accent2"/>
                </a:solidFill>
              </a:rPr>
              <a:t>etworks)</a:t>
            </a:r>
            <a:r>
              <a:rPr lang="zh-CN" altLang="en-US" dirty="0">
                <a:solidFill>
                  <a:schemeClr val="accent2"/>
                </a:solidFill>
              </a:rPr>
              <a:t>在模式识别和人工智能上得到较广泛的应用。</a:t>
            </a:r>
          </a:p>
          <a:p>
            <a:r>
              <a:rPr lang="en-US" altLang="zh-CN" dirty="0" smtClean="0">
                <a:solidFill>
                  <a:schemeClr val="accent2"/>
                </a:solidFill>
              </a:rPr>
              <a:t>1990</a:t>
            </a:r>
            <a:r>
              <a:rPr lang="zh-CN" altLang="en-US" dirty="0">
                <a:solidFill>
                  <a:schemeClr val="accent2"/>
                </a:solidFill>
              </a:rPr>
              <a:t>年代</a:t>
            </a:r>
            <a:r>
              <a:rPr lang="en-US" altLang="zh-CN" dirty="0" err="1">
                <a:solidFill>
                  <a:srgbClr val="FF0000"/>
                </a:solidFill>
              </a:rPr>
              <a:t>Vapnik</a:t>
            </a:r>
            <a:r>
              <a:rPr lang="zh-CN" altLang="en-US" dirty="0">
                <a:solidFill>
                  <a:schemeClr val="accent2"/>
                </a:solidFill>
              </a:rPr>
              <a:t>等人提出的小样本学习理论，支持向量机</a:t>
            </a:r>
            <a:r>
              <a:rPr lang="en-US" altLang="zh-CN" dirty="0">
                <a:solidFill>
                  <a:srgbClr val="FF0000"/>
                </a:solidFill>
              </a:rPr>
              <a:t>SVM</a:t>
            </a:r>
            <a:r>
              <a:rPr lang="en-US" altLang="zh-CN" dirty="0">
                <a:solidFill>
                  <a:schemeClr val="accent2"/>
                </a:solidFill>
              </a:rPr>
              <a:t> (</a:t>
            </a:r>
            <a:r>
              <a:rPr lang="en-US" altLang="zh-CN" dirty="0">
                <a:solidFill>
                  <a:srgbClr val="FF0000"/>
                </a:solidFill>
              </a:rPr>
              <a:t>S</a:t>
            </a:r>
            <a:r>
              <a:rPr lang="en-US" altLang="zh-CN" dirty="0">
                <a:solidFill>
                  <a:schemeClr val="accent2"/>
                </a:solidFill>
              </a:rPr>
              <a:t>upport </a:t>
            </a:r>
            <a:r>
              <a:rPr lang="en-US" altLang="zh-CN" dirty="0">
                <a:solidFill>
                  <a:srgbClr val="FF0000"/>
                </a:solidFill>
              </a:rPr>
              <a:t>V</a:t>
            </a:r>
            <a:r>
              <a:rPr lang="en-US" altLang="zh-CN" dirty="0">
                <a:solidFill>
                  <a:schemeClr val="accent2"/>
                </a:solidFill>
              </a:rPr>
              <a:t>ector </a:t>
            </a:r>
            <a:r>
              <a:rPr lang="en-US" altLang="zh-CN" dirty="0">
                <a:solidFill>
                  <a:srgbClr val="FF0000"/>
                </a:solidFill>
              </a:rPr>
              <a:t>M</a:t>
            </a:r>
            <a:r>
              <a:rPr lang="en-US" altLang="zh-CN" dirty="0">
                <a:solidFill>
                  <a:schemeClr val="accent2"/>
                </a:solidFill>
              </a:rPr>
              <a:t>achines)</a:t>
            </a:r>
            <a:r>
              <a:rPr lang="zh-CN" altLang="en-US" dirty="0">
                <a:solidFill>
                  <a:schemeClr val="accent2"/>
                </a:solidFill>
              </a:rPr>
              <a:t>得到了很大的重视。</a:t>
            </a:r>
          </a:p>
          <a:p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 smtClean="0"/>
              <a:t>模式识别简要历史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3723099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467866" y="980728"/>
            <a:ext cx="8280598" cy="5543897"/>
          </a:xfrm>
        </p:spPr>
        <p:txBody>
          <a:bodyPr/>
          <a:lstStyle/>
          <a:p>
            <a:pPr marL="0" indent="-468000">
              <a:buNone/>
            </a:pPr>
            <a:r>
              <a:rPr lang="en-US" altLang="zh-CN" dirty="0"/>
              <a:t>(1</a:t>
            </a:r>
            <a:r>
              <a:rPr lang="en-US" altLang="zh-CN" dirty="0" smtClean="0"/>
              <a:t>) </a:t>
            </a:r>
            <a:r>
              <a:rPr lang="zh-CN" altLang="en-US" b="1" dirty="0" smtClean="0">
                <a:solidFill>
                  <a:srgbClr val="FF0000"/>
                </a:solidFill>
              </a:rPr>
              <a:t>符号学派</a:t>
            </a:r>
            <a:r>
              <a:rPr lang="zh-CN" altLang="en-US" dirty="0" smtClean="0"/>
              <a:t>，</a:t>
            </a:r>
            <a:r>
              <a:rPr lang="zh-CN" altLang="en-US" dirty="0"/>
              <a:t>又称为</a:t>
            </a:r>
            <a:r>
              <a:rPr lang="zh-CN" altLang="en-US" dirty="0" smtClean="0"/>
              <a:t>逻辑主义、</a:t>
            </a:r>
            <a:r>
              <a:rPr lang="zh-CN" altLang="en-US" dirty="0"/>
              <a:t>心理</a:t>
            </a:r>
            <a:r>
              <a:rPr lang="zh-CN" altLang="en-US" dirty="0" smtClean="0"/>
              <a:t>学派或</a:t>
            </a:r>
            <a:r>
              <a:rPr lang="zh-CN" altLang="en-US" dirty="0"/>
              <a:t>计算机</a:t>
            </a:r>
            <a:r>
              <a:rPr lang="zh-CN" altLang="en-US" dirty="0" smtClean="0"/>
              <a:t>学派，</a:t>
            </a:r>
            <a:r>
              <a:rPr lang="zh-CN" altLang="en-US" dirty="0"/>
              <a:t>其原理主要为物理符号系统假设和有限合理性原理</a:t>
            </a:r>
            <a:r>
              <a:rPr lang="zh-CN" altLang="en-US" dirty="0" smtClean="0"/>
              <a:t>。</a:t>
            </a:r>
            <a:r>
              <a:rPr lang="zh-CN" altLang="en-US" dirty="0" smtClean="0">
                <a:solidFill>
                  <a:srgbClr val="FF0000"/>
                </a:solidFill>
              </a:rPr>
              <a:t>决策树方法，专家系统。</a:t>
            </a:r>
            <a:endParaRPr lang="zh-CN" altLang="en-US" dirty="0"/>
          </a:p>
          <a:p>
            <a:pPr marL="0" indent="-468000">
              <a:buNone/>
            </a:pPr>
            <a:r>
              <a:rPr lang="en-US" altLang="zh-CN" dirty="0"/>
              <a:t>(2</a:t>
            </a:r>
            <a:r>
              <a:rPr lang="en-US" altLang="zh-CN" dirty="0" smtClean="0"/>
              <a:t>) </a:t>
            </a:r>
            <a:r>
              <a:rPr lang="zh-CN" altLang="en-US" b="1" dirty="0">
                <a:solidFill>
                  <a:srgbClr val="FF0000"/>
                </a:solidFill>
              </a:rPr>
              <a:t>连接学派</a:t>
            </a:r>
            <a:r>
              <a:rPr lang="zh-CN" altLang="en-US" dirty="0" smtClean="0"/>
              <a:t>，</a:t>
            </a:r>
            <a:r>
              <a:rPr lang="zh-CN" altLang="en-US" dirty="0"/>
              <a:t>又称为仿生</a:t>
            </a:r>
            <a:r>
              <a:rPr lang="zh-CN" altLang="en-US" dirty="0" smtClean="0"/>
              <a:t>学派或</a:t>
            </a:r>
            <a:r>
              <a:rPr lang="zh-CN" altLang="en-US" dirty="0"/>
              <a:t>生理</a:t>
            </a:r>
            <a:r>
              <a:rPr lang="zh-CN" altLang="en-US" dirty="0" smtClean="0"/>
              <a:t>学派，主要</a:t>
            </a:r>
            <a:r>
              <a:rPr lang="zh-CN" altLang="en-US" dirty="0"/>
              <a:t>原理为神经网络及神经网络间的连接机制与学习算法</a:t>
            </a:r>
            <a:r>
              <a:rPr lang="zh-CN" altLang="en-US" dirty="0" smtClean="0"/>
              <a:t>。</a:t>
            </a:r>
            <a:r>
              <a:rPr lang="en-US" altLang="zh-CN" dirty="0" smtClean="0">
                <a:solidFill>
                  <a:srgbClr val="FF0000"/>
                </a:solidFill>
              </a:rPr>
              <a:t>ANN</a:t>
            </a:r>
            <a:r>
              <a:rPr lang="zh-CN" altLang="en-US" dirty="0" smtClean="0"/>
              <a:t>。</a:t>
            </a:r>
            <a:endParaRPr lang="zh-CN" altLang="en-US" dirty="0"/>
          </a:p>
          <a:p>
            <a:pPr marL="0" indent="-468000">
              <a:buNone/>
            </a:pPr>
            <a:r>
              <a:rPr lang="en-US" altLang="zh-CN" dirty="0"/>
              <a:t>(3</a:t>
            </a:r>
            <a:r>
              <a:rPr lang="en-US" altLang="zh-CN" dirty="0" smtClean="0"/>
              <a:t>) </a:t>
            </a:r>
            <a:r>
              <a:rPr lang="zh-CN" altLang="en-US" b="1" dirty="0">
                <a:solidFill>
                  <a:srgbClr val="FF0000"/>
                </a:solidFill>
              </a:rPr>
              <a:t>进化学派</a:t>
            </a:r>
            <a:r>
              <a:rPr lang="zh-CN" altLang="en-US" dirty="0" smtClean="0"/>
              <a:t>。进化计算与遗传算法。</a:t>
            </a:r>
            <a:endParaRPr lang="en-US" altLang="zh-CN" dirty="0" smtClean="0"/>
          </a:p>
          <a:p>
            <a:pPr marL="0" indent="-468000">
              <a:buNone/>
            </a:pPr>
            <a:r>
              <a:rPr lang="en-US" altLang="zh-CN" dirty="0" smtClean="0"/>
              <a:t>(4) </a:t>
            </a:r>
            <a:r>
              <a:rPr lang="zh-CN" altLang="en-US" b="1" dirty="0" smtClean="0">
                <a:solidFill>
                  <a:srgbClr val="FF0000"/>
                </a:solidFill>
              </a:rPr>
              <a:t>贝叶斯</a:t>
            </a:r>
            <a:r>
              <a:rPr lang="zh-CN" altLang="en-US" b="1" dirty="0">
                <a:solidFill>
                  <a:srgbClr val="FF0000"/>
                </a:solidFill>
              </a:rPr>
              <a:t>学派</a:t>
            </a:r>
            <a:r>
              <a:rPr lang="zh-CN" altLang="en-US" dirty="0" smtClean="0"/>
              <a:t>：</a:t>
            </a:r>
            <a:r>
              <a:rPr lang="en-US" altLang="zh-CN" dirty="0" smtClean="0">
                <a:solidFill>
                  <a:srgbClr val="FF0000"/>
                </a:solidFill>
              </a:rPr>
              <a:t>HMM</a:t>
            </a:r>
            <a:r>
              <a:rPr lang="zh-CN" altLang="en-US" dirty="0" smtClean="0">
                <a:solidFill>
                  <a:srgbClr val="FF0000"/>
                </a:solidFill>
              </a:rPr>
              <a:t>，概率图模型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marL="0" indent="-468000">
              <a:buNone/>
            </a:pPr>
            <a:r>
              <a:rPr lang="en-US" altLang="zh-CN" dirty="0" smtClean="0"/>
              <a:t>(5) </a:t>
            </a:r>
            <a:r>
              <a:rPr lang="zh-CN" altLang="en-US" b="1" dirty="0" smtClean="0">
                <a:solidFill>
                  <a:srgbClr val="FF0000"/>
                </a:solidFill>
              </a:rPr>
              <a:t>类推</a:t>
            </a:r>
            <a:r>
              <a:rPr lang="zh-CN" altLang="en-US" b="1" dirty="0">
                <a:solidFill>
                  <a:srgbClr val="FF0000"/>
                </a:solidFill>
              </a:rPr>
              <a:t>学派</a:t>
            </a:r>
            <a:r>
              <a:rPr lang="zh-CN" altLang="en-US" dirty="0" smtClean="0"/>
              <a:t>：</a:t>
            </a:r>
            <a:r>
              <a:rPr lang="en-US" altLang="zh-CN" dirty="0" err="1" smtClean="0">
                <a:solidFill>
                  <a:srgbClr val="FF0000"/>
                </a:solidFill>
              </a:rPr>
              <a:t>kNN</a:t>
            </a:r>
            <a:r>
              <a:rPr lang="zh-CN" altLang="en-US" dirty="0" smtClean="0">
                <a:solidFill>
                  <a:srgbClr val="FF0000"/>
                </a:solidFill>
              </a:rPr>
              <a:t>，支持向量机</a:t>
            </a:r>
            <a:r>
              <a:rPr lang="zh-CN" altLang="en-US" dirty="0" smtClean="0"/>
              <a:t>。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 smtClean="0"/>
              <a:t>模式识别的几个学派</a:t>
            </a:r>
            <a:r>
              <a:rPr lang="zh-CN" altLang="en-US" sz="2000" dirty="0" smtClean="0">
                <a:solidFill>
                  <a:srgbClr val="FF9900"/>
                </a:solidFill>
              </a:rPr>
              <a:t>（</a:t>
            </a:r>
            <a:r>
              <a:rPr lang="zh-CN" altLang="en-US" sz="2000" dirty="0">
                <a:solidFill>
                  <a:srgbClr val="FF9900"/>
                </a:solidFill>
              </a:rPr>
              <a:t>多明</a:t>
            </a:r>
            <a:r>
              <a:rPr lang="zh-CN" altLang="en-US" sz="2000" dirty="0" smtClean="0">
                <a:solidFill>
                  <a:srgbClr val="FF9900"/>
                </a:solidFill>
              </a:rPr>
              <a:t>戈斯</a:t>
            </a:r>
            <a:r>
              <a:rPr lang="en-US" altLang="zh-CN" sz="2000" dirty="0" smtClean="0">
                <a:solidFill>
                  <a:srgbClr val="FF9900"/>
                </a:solidFill>
              </a:rPr>
              <a:t>《</a:t>
            </a:r>
            <a:r>
              <a:rPr lang="zh-CN" altLang="en-US" sz="2000" dirty="0" smtClean="0">
                <a:solidFill>
                  <a:srgbClr val="FF9900"/>
                </a:solidFill>
              </a:rPr>
              <a:t>终极算法</a:t>
            </a:r>
            <a:r>
              <a:rPr lang="en-US" altLang="zh-CN" sz="2000" dirty="0" smtClean="0">
                <a:solidFill>
                  <a:srgbClr val="FF9900"/>
                </a:solidFill>
              </a:rPr>
              <a:t>》</a:t>
            </a:r>
            <a:r>
              <a:rPr lang="zh-CN" altLang="en-US" sz="2000" dirty="0" smtClean="0">
                <a:solidFill>
                  <a:srgbClr val="FF9900"/>
                </a:solidFill>
              </a:rPr>
              <a:t>）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2681032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模式识别系统的组成</a:t>
            </a:r>
          </a:p>
        </p:txBody>
      </p:sp>
      <p:sp>
        <p:nvSpPr>
          <p:cNvPr id="5" name="Rectangle 29"/>
          <p:cNvSpPr>
            <a:spLocks noChangeArrowheads="1"/>
          </p:cNvSpPr>
          <p:nvPr/>
        </p:nvSpPr>
        <p:spPr bwMode="auto">
          <a:xfrm>
            <a:off x="1357659" y="1047237"/>
            <a:ext cx="6429375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algn="ctr"/>
            <a:r>
              <a:rPr lang="zh-CN" altLang="en-US" sz="2000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“处理”与“识别”两个概念的区别</a:t>
            </a:r>
          </a:p>
        </p:txBody>
      </p:sp>
      <p:sp>
        <p:nvSpPr>
          <p:cNvPr id="7" name="Text Box 39"/>
          <p:cNvSpPr txBox="1">
            <a:spLocks noChangeArrowheads="1"/>
          </p:cNvSpPr>
          <p:nvPr/>
        </p:nvSpPr>
        <p:spPr bwMode="auto">
          <a:xfrm>
            <a:off x="6187766" y="3675855"/>
            <a:ext cx="2563812" cy="1033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72000">
            <a:spAutoFit/>
          </a:bodyPr>
          <a:lstStyle>
            <a:lvl1pPr indent="3048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30000"/>
              </a:lnSpc>
            </a:pPr>
            <a:r>
              <a:rPr lang="zh-CN" altLang="en-US" sz="1600" b="1" dirty="0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具体的羊、猴</a:t>
            </a:r>
          </a:p>
          <a:p>
            <a:pPr algn="just">
              <a:lnSpc>
                <a:spcPct val="130000"/>
              </a:lnSpc>
            </a:pPr>
            <a:endParaRPr lang="en-US" altLang="zh-CN" sz="1600" b="1" dirty="0" smtClean="0">
              <a:solidFill>
                <a:srgbClr val="0000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algn="just">
              <a:lnSpc>
                <a:spcPct val="130000"/>
              </a:lnSpc>
            </a:pPr>
            <a:r>
              <a:rPr lang="zh-CN" altLang="en-US" sz="1600" b="1" dirty="0" smtClean="0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地形</a:t>
            </a:r>
            <a:r>
              <a:rPr lang="zh-CN" altLang="en-US" sz="1600" b="1" dirty="0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特点</a:t>
            </a:r>
          </a:p>
        </p:txBody>
      </p:sp>
      <p:sp>
        <p:nvSpPr>
          <p:cNvPr id="8" name="Text Box 27"/>
          <p:cNvSpPr txBox="1">
            <a:spLocks noChangeArrowheads="1"/>
          </p:cNvSpPr>
          <p:nvPr/>
        </p:nvSpPr>
        <p:spPr bwMode="auto">
          <a:xfrm>
            <a:off x="6946591" y="2596356"/>
            <a:ext cx="1306512" cy="392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sz="1600" b="1" dirty="0">
                <a:latin typeface="华文新魏" panose="02010800040101010101" pitchFamily="2" charset="-122"/>
                <a:ea typeface="华文新魏" panose="02010800040101010101" pitchFamily="2" charset="-122"/>
                <a:cs typeface="Arial" panose="020B0604020202020204" pitchFamily="34" charset="0"/>
              </a:rPr>
              <a:t>图像、语音</a:t>
            </a:r>
            <a:endParaRPr lang="zh-CN" altLang="en-US" sz="16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10" name="Text Box 38"/>
          <p:cNvSpPr txBox="1">
            <a:spLocks noChangeArrowheads="1"/>
          </p:cNvSpPr>
          <p:nvPr/>
        </p:nvSpPr>
        <p:spPr bwMode="auto">
          <a:xfrm>
            <a:off x="988703" y="5103619"/>
            <a:ext cx="2016126" cy="296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indent="3048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30000"/>
              </a:lnSpc>
            </a:pPr>
            <a:r>
              <a:rPr lang="en-US" altLang="zh-CN" sz="1600" b="1" dirty="0">
                <a:solidFill>
                  <a:srgbClr val="000000"/>
                </a:solidFill>
                <a:latin typeface="Arial Unicode MS" panose="020B0604020202020204" pitchFamily="34" charset="-122"/>
                <a:ea typeface="仿宋" panose="02010609060101010101" pitchFamily="49" charset="-122"/>
              </a:rPr>
              <a:t> </a:t>
            </a:r>
            <a:r>
              <a:rPr lang="zh-CN" altLang="en-US" sz="1600" b="1" dirty="0" smtClean="0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动物、卫星</a:t>
            </a:r>
            <a:r>
              <a:rPr lang="zh-CN" altLang="en-US" sz="1600" b="1" dirty="0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照片</a:t>
            </a:r>
          </a:p>
        </p:txBody>
      </p:sp>
      <p:sp>
        <p:nvSpPr>
          <p:cNvPr id="11" name="Text Box 26"/>
          <p:cNvSpPr txBox="1">
            <a:spLocks noChangeArrowheads="1"/>
          </p:cNvSpPr>
          <p:nvPr/>
        </p:nvSpPr>
        <p:spPr bwMode="auto">
          <a:xfrm>
            <a:off x="1420503" y="2668742"/>
            <a:ext cx="1347788" cy="4691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sz="1600" b="1" dirty="0">
                <a:latin typeface="华文新魏" panose="02010800040101010101" pitchFamily="2" charset="-122"/>
                <a:ea typeface="华文新魏" panose="02010800040101010101" pitchFamily="2" charset="-122"/>
                <a:cs typeface="Arial" panose="020B0604020202020204" pitchFamily="34" charset="0"/>
              </a:rPr>
              <a:t>图像、语音</a:t>
            </a:r>
            <a:endParaRPr lang="zh-CN" altLang="en-US" sz="1600" b="1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13" name="Text Box 31"/>
          <p:cNvSpPr txBox="1">
            <a:spLocks noChangeArrowheads="1"/>
          </p:cNvSpPr>
          <p:nvPr/>
        </p:nvSpPr>
        <p:spPr bwMode="auto">
          <a:xfrm>
            <a:off x="3961952" y="1986932"/>
            <a:ext cx="1046163" cy="604063"/>
          </a:xfrm>
          <a:prstGeom prst="rect">
            <a:avLst/>
          </a:prstGeom>
          <a:solidFill>
            <a:srgbClr val="00B0F0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lIns="0" tIns="0" rIns="0" bIns="72000" anchor="ctr" anchorCtr="0">
            <a:spAutoFit/>
          </a:bodyPr>
          <a:lstStyle>
            <a:lvl1pPr indent="3048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30000"/>
              </a:lnSpc>
            </a:pPr>
            <a:r>
              <a:rPr lang="zh-CN" altLang="en-US" sz="1600" b="1" dirty="0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处理</a:t>
            </a:r>
          </a:p>
        </p:txBody>
      </p:sp>
      <p:sp>
        <p:nvSpPr>
          <p:cNvPr id="14" name="Line 32"/>
          <p:cNvSpPr>
            <a:spLocks noChangeShapeType="1"/>
          </p:cNvSpPr>
          <p:nvPr/>
        </p:nvSpPr>
        <p:spPr bwMode="auto">
          <a:xfrm>
            <a:off x="3163439" y="2356862"/>
            <a:ext cx="80645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latin typeface="Arial Unicode MS" panose="020B0604020202020204" pitchFamily="34" charset="-122"/>
              <a:ea typeface="仿宋" panose="02010609060101010101" pitchFamily="49" charset="-122"/>
            </a:endParaRPr>
          </a:p>
        </p:txBody>
      </p:sp>
      <p:sp>
        <p:nvSpPr>
          <p:cNvPr id="15" name="Line 33"/>
          <p:cNvSpPr>
            <a:spLocks noChangeShapeType="1"/>
          </p:cNvSpPr>
          <p:nvPr/>
        </p:nvSpPr>
        <p:spPr bwMode="auto">
          <a:xfrm>
            <a:off x="5008114" y="2356862"/>
            <a:ext cx="973138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latin typeface="Arial Unicode MS" panose="020B0604020202020204" pitchFamily="34" charset="-122"/>
              <a:ea typeface="仿宋" panose="02010609060101010101" pitchFamily="49" charset="-122"/>
            </a:endParaRPr>
          </a:p>
        </p:txBody>
      </p:sp>
      <p:sp>
        <p:nvSpPr>
          <p:cNvPr id="16" name="Text Box 34"/>
          <p:cNvSpPr txBox="1">
            <a:spLocks noChangeArrowheads="1"/>
          </p:cNvSpPr>
          <p:nvPr/>
        </p:nvSpPr>
        <p:spPr bwMode="auto">
          <a:xfrm>
            <a:off x="3973064" y="3977064"/>
            <a:ext cx="1035050" cy="60406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lIns="0" tIns="0" rIns="0" bIns="72000" anchor="ctr" anchorCtr="0">
            <a:spAutoFit/>
          </a:bodyPr>
          <a:lstStyle>
            <a:lvl1pPr indent="3048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30000"/>
              </a:lnSpc>
            </a:pPr>
            <a:r>
              <a:rPr lang="zh-CN" altLang="en-US" sz="1600" b="1" dirty="0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识别</a:t>
            </a:r>
          </a:p>
        </p:txBody>
      </p:sp>
      <p:sp>
        <p:nvSpPr>
          <p:cNvPr id="17" name="Line 35"/>
          <p:cNvSpPr>
            <a:spLocks noChangeShapeType="1"/>
          </p:cNvSpPr>
          <p:nvPr/>
        </p:nvSpPr>
        <p:spPr bwMode="auto">
          <a:xfrm>
            <a:off x="3207889" y="4215879"/>
            <a:ext cx="76517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latin typeface="Arial Unicode MS" panose="020B0604020202020204" pitchFamily="34" charset="-122"/>
              <a:ea typeface="仿宋" panose="02010609060101010101" pitchFamily="49" charset="-122"/>
            </a:endParaRPr>
          </a:p>
        </p:txBody>
      </p:sp>
      <p:sp>
        <p:nvSpPr>
          <p:cNvPr id="18" name="Line 37"/>
          <p:cNvSpPr>
            <a:spLocks noChangeShapeType="1"/>
          </p:cNvSpPr>
          <p:nvPr/>
        </p:nvSpPr>
        <p:spPr bwMode="auto">
          <a:xfrm>
            <a:off x="5008114" y="4215879"/>
            <a:ext cx="973138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latin typeface="Arial Unicode MS" panose="020B0604020202020204" pitchFamily="34" charset="-122"/>
              <a:ea typeface="仿宋" panose="02010609060101010101" pitchFamily="49" charset="-122"/>
            </a:endParaRPr>
          </a:p>
        </p:txBody>
      </p:sp>
      <p:sp>
        <p:nvSpPr>
          <p:cNvPr id="19" name="Rectangle 43"/>
          <p:cNvSpPr>
            <a:spLocks noChangeArrowheads="1"/>
          </p:cNvSpPr>
          <p:nvPr/>
        </p:nvSpPr>
        <p:spPr bwMode="auto">
          <a:xfrm>
            <a:off x="1164575" y="5564040"/>
            <a:ext cx="7308985" cy="8002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0" tIns="0" rIns="0" bIns="0" anchor="ctr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000" dirty="0">
                <a:solidFill>
                  <a:srgbClr val="0000FF"/>
                </a:solidFill>
                <a:latin typeface="Arial Unicode MS" panose="020B0604020202020204" pitchFamily="34" charset="-122"/>
                <a:ea typeface="仿宋" panose="02010609060101010101" pitchFamily="49" charset="-122"/>
              </a:rPr>
              <a:t>处理</a:t>
            </a:r>
            <a:r>
              <a:rPr lang="zh-CN" altLang="en-US" sz="2000" dirty="0">
                <a:latin typeface="Arial Unicode MS" panose="020B0604020202020204" pitchFamily="34" charset="-122"/>
                <a:ea typeface="仿宋" panose="02010609060101010101" pitchFamily="49" charset="-122"/>
              </a:rPr>
              <a:t>：输入与输出是同样性质的数值或特征。</a:t>
            </a:r>
          </a:p>
          <a:p>
            <a:pPr>
              <a:lnSpc>
                <a:spcPct val="130000"/>
              </a:lnSpc>
            </a:pPr>
            <a:r>
              <a:rPr lang="zh-CN" altLang="en-US" sz="2000" dirty="0">
                <a:solidFill>
                  <a:srgbClr val="0000FF"/>
                </a:solidFill>
                <a:latin typeface="Arial Unicode MS" panose="020B0604020202020204" pitchFamily="34" charset="-122"/>
                <a:ea typeface="仿宋" panose="02010609060101010101" pitchFamily="49" charset="-122"/>
              </a:rPr>
              <a:t>识别</a:t>
            </a:r>
            <a:r>
              <a:rPr lang="zh-CN" altLang="en-US" sz="2000" dirty="0">
                <a:latin typeface="Arial Unicode MS" panose="020B0604020202020204" pitchFamily="34" charset="-122"/>
                <a:ea typeface="仿宋" panose="02010609060101010101" pitchFamily="49" charset="-122"/>
              </a:rPr>
              <a:t>：输入的是对象特征，输出的是它的分类和描述。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22" y="1759216"/>
            <a:ext cx="763337" cy="1033887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1513" y="1759216"/>
            <a:ext cx="778190" cy="1034365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4042" y="1937201"/>
            <a:ext cx="1713014" cy="677916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14346" y="1897632"/>
            <a:ext cx="1696036" cy="660178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7306" y="3133872"/>
            <a:ext cx="772703" cy="971262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72839" y="3143711"/>
            <a:ext cx="791833" cy="961424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89766" y="4186149"/>
            <a:ext cx="1923209" cy="875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42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0" grpId="0"/>
      <p:bldP spid="11" grpId="0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 smtClean="0"/>
              <a:t>模式识别系统的组成</a:t>
            </a:r>
            <a:endParaRPr lang="zh-CN" altLang="en-US" dirty="0"/>
          </a:p>
        </p:txBody>
      </p:sp>
      <p:sp>
        <p:nvSpPr>
          <p:cNvPr id="58" name="Text Box 6"/>
          <p:cNvSpPr txBox="1">
            <a:spLocks noChangeArrowheads="1"/>
          </p:cNvSpPr>
          <p:nvPr/>
        </p:nvSpPr>
        <p:spPr bwMode="auto">
          <a:xfrm>
            <a:off x="6327775" y="2912145"/>
            <a:ext cx="1439863" cy="3927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72000">
            <a:spAutoFit/>
          </a:bodyPr>
          <a:lstStyle>
            <a:defPPr>
              <a:defRPr lang="zh-CN"/>
            </a:defPPr>
            <a:lvl1pPr indent="304800" algn="just">
              <a:lnSpc>
                <a:spcPct val="130000"/>
              </a:lnSpc>
              <a:defRPr sz="1600" b="1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>
              <a:defRPr>
                <a:latin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</a:defRPr>
            </a:lvl9pPr>
          </a:lstStyle>
          <a:p>
            <a:pPr indent="0" algn="ctr"/>
            <a:r>
              <a:rPr lang="en-US" altLang="zh-CN" dirty="0" smtClean="0"/>
              <a:t>2</a:t>
            </a:r>
            <a:r>
              <a:rPr lang="zh-CN" altLang="en-US" dirty="0" smtClean="0"/>
              <a:t>、分类器设计</a:t>
            </a:r>
            <a:endParaRPr lang="zh-CN" altLang="en-US" dirty="0"/>
          </a:p>
        </p:txBody>
      </p:sp>
      <p:sp>
        <p:nvSpPr>
          <p:cNvPr id="59" name="Text Box 8"/>
          <p:cNvSpPr txBox="1">
            <a:spLocks noChangeArrowheads="1"/>
          </p:cNvSpPr>
          <p:nvPr/>
        </p:nvSpPr>
        <p:spPr bwMode="auto">
          <a:xfrm>
            <a:off x="6327774" y="1010520"/>
            <a:ext cx="1439864" cy="3927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72000">
            <a:spAutoFit/>
          </a:bodyPr>
          <a:lstStyle>
            <a:lvl1pPr indent="3048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indent="0" algn="ctr">
              <a:lnSpc>
                <a:spcPct val="130000"/>
              </a:lnSpc>
            </a:pPr>
            <a:r>
              <a:rPr lang="en-US" altLang="zh-CN" sz="1600" b="1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r>
              <a:rPr lang="zh-CN" altLang="en-US" sz="1600" b="1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zh-CN" altLang="en-US" sz="16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对</a:t>
            </a:r>
            <a:r>
              <a:rPr lang="zh-CN" altLang="en-US" sz="1600" b="1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样本分类</a:t>
            </a:r>
            <a:endParaRPr lang="zh-CN" altLang="en-US" sz="1600" b="1" dirty="0">
              <a:solidFill>
                <a:srgbClr val="0000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0" name="Line 9"/>
          <p:cNvSpPr>
            <a:spLocks noChangeShapeType="1"/>
          </p:cNvSpPr>
          <p:nvPr/>
        </p:nvSpPr>
        <p:spPr bwMode="auto">
          <a:xfrm>
            <a:off x="7767638" y="1696120"/>
            <a:ext cx="73342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latin typeface="Arial Unicode MS" panose="020B0604020202020204" pitchFamily="34" charset="-122"/>
              <a:ea typeface="仿宋" panose="02010609060101010101" pitchFamily="49" charset="-122"/>
            </a:endParaRPr>
          </a:p>
        </p:txBody>
      </p:sp>
      <p:sp>
        <p:nvSpPr>
          <p:cNvPr id="62" name="AutoShape 11"/>
          <p:cNvSpPr>
            <a:spLocks noChangeArrowheads="1"/>
          </p:cNvSpPr>
          <p:nvPr/>
        </p:nvSpPr>
        <p:spPr bwMode="auto">
          <a:xfrm>
            <a:off x="6327775" y="2416845"/>
            <a:ext cx="1439863" cy="407987"/>
          </a:xfrm>
          <a:prstGeom prst="flowChartProcess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72000" anchor="ctr"/>
          <a:lstStyle/>
          <a:p>
            <a:pPr indent="304800">
              <a:lnSpc>
                <a:spcPct val="130000"/>
              </a:lnSpc>
            </a:pPr>
            <a:r>
              <a:rPr lang="zh-CN" altLang="en-US" sz="1600" b="1" dirty="0">
                <a:solidFill>
                  <a:srgbClr val="000000"/>
                </a:solidFill>
                <a:latin typeface="Arial Unicode MS" panose="020B0604020202020204" pitchFamily="34" charset="-122"/>
                <a:ea typeface="仿宋" panose="02010609060101010101" pitchFamily="49" charset="-122"/>
              </a:rPr>
              <a:t>分类</a:t>
            </a:r>
            <a:r>
              <a:rPr lang="zh-CN" altLang="en-US" sz="1600" b="1" dirty="0" smtClean="0">
                <a:solidFill>
                  <a:srgbClr val="000000"/>
                </a:solidFill>
                <a:latin typeface="Arial Unicode MS" panose="020B0604020202020204" pitchFamily="34" charset="-122"/>
                <a:ea typeface="仿宋" panose="02010609060101010101" pitchFamily="49" charset="-122"/>
              </a:rPr>
              <a:t>学习</a:t>
            </a:r>
            <a:endParaRPr lang="zh-CN" altLang="en-US" sz="1600" b="1" dirty="0">
              <a:solidFill>
                <a:srgbClr val="000000"/>
              </a:solidFill>
              <a:latin typeface="Arial Unicode MS" panose="020B0604020202020204" pitchFamily="34" charset="-122"/>
              <a:ea typeface="仿宋" panose="02010609060101010101" pitchFamily="49" charset="-122"/>
            </a:endParaRPr>
          </a:p>
        </p:txBody>
      </p:sp>
      <p:sp>
        <p:nvSpPr>
          <p:cNvPr id="63" name="AutoShape 12"/>
          <p:cNvSpPr>
            <a:spLocks noChangeArrowheads="1"/>
          </p:cNvSpPr>
          <p:nvPr/>
        </p:nvSpPr>
        <p:spPr bwMode="auto">
          <a:xfrm>
            <a:off x="6327775" y="1470695"/>
            <a:ext cx="1439863" cy="419100"/>
          </a:xfrm>
          <a:prstGeom prst="flowChartProcess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72000" anchor="ctr"/>
          <a:lstStyle>
            <a:lvl1pPr indent="3048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600" b="1" dirty="0">
                <a:solidFill>
                  <a:srgbClr val="000000"/>
                </a:solidFill>
                <a:latin typeface="Arial Unicode MS" panose="020B0604020202020204" pitchFamily="34" charset="-122"/>
                <a:ea typeface="仿宋" panose="02010609060101010101" pitchFamily="49" charset="-122"/>
              </a:rPr>
              <a:t>识别分类</a:t>
            </a:r>
          </a:p>
        </p:txBody>
      </p:sp>
      <p:sp>
        <p:nvSpPr>
          <p:cNvPr id="64" name="Line 13"/>
          <p:cNvSpPr>
            <a:spLocks noChangeShapeType="1"/>
          </p:cNvSpPr>
          <p:nvPr/>
        </p:nvSpPr>
        <p:spPr bwMode="auto">
          <a:xfrm flipV="1">
            <a:off x="7020272" y="1889795"/>
            <a:ext cx="0" cy="52704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latin typeface="Arial Unicode MS" panose="020B0604020202020204" pitchFamily="34" charset="-122"/>
              <a:ea typeface="仿宋" panose="02010609060101010101" pitchFamily="49" charset="-122"/>
            </a:endParaRPr>
          </a:p>
        </p:txBody>
      </p:sp>
      <p:sp>
        <p:nvSpPr>
          <p:cNvPr id="65" name="Line 15"/>
          <p:cNvSpPr>
            <a:spLocks noChangeShapeType="1"/>
          </p:cNvSpPr>
          <p:nvPr/>
        </p:nvSpPr>
        <p:spPr bwMode="auto">
          <a:xfrm flipH="1">
            <a:off x="5562600" y="1651670"/>
            <a:ext cx="1588" cy="94932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latin typeface="Arial Unicode MS" panose="020B0604020202020204" pitchFamily="34" charset="-122"/>
              <a:ea typeface="仿宋" panose="02010609060101010101" pitchFamily="49" charset="-122"/>
            </a:endParaRPr>
          </a:p>
        </p:txBody>
      </p:sp>
      <p:sp>
        <p:nvSpPr>
          <p:cNvPr id="66" name="AutoShape 16"/>
          <p:cNvSpPr>
            <a:spLocks noChangeArrowheads="1"/>
          </p:cNvSpPr>
          <p:nvPr/>
        </p:nvSpPr>
        <p:spPr bwMode="auto">
          <a:xfrm>
            <a:off x="476250" y="1823120"/>
            <a:ext cx="1395413" cy="466725"/>
          </a:xfrm>
          <a:prstGeom prst="flowChartProcess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0" tIns="0" rIns="0" bIns="72000" anchor="ctr"/>
          <a:lstStyle>
            <a:lvl1pPr indent="3048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indent="0" algn="ctr">
              <a:lnSpc>
                <a:spcPct val="130000"/>
              </a:lnSpc>
            </a:pPr>
            <a:r>
              <a:rPr lang="zh-CN" altLang="en-US" sz="1600" b="1" dirty="0">
                <a:solidFill>
                  <a:srgbClr val="000000"/>
                </a:solidFill>
                <a:latin typeface="Arial Unicode MS" panose="020B0604020202020204" pitchFamily="34" charset="-122"/>
                <a:ea typeface="仿宋" panose="02010609060101010101" pitchFamily="49" charset="-122"/>
              </a:rPr>
              <a:t>数据获取</a:t>
            </a:r>
          </a:p>
        </p:txBody>
      </p:sp>
      <p:sp>
        <p:nvSpPr>
          <p:cNvPr id="67" name="AutoShape 17"/>
          <p:cNvSpPr>
            <a:spLocks noChangeArrowheads="1"/>
          </p:cNvSpPr>
          <p:nvPr/>
        </p:nvSpPr>
        <p:spPr bwMode="auto">
          <a:xfrm>
            <a:off x="2311400" y="1823120"/>
            <a:ext cx="1225550" cy="452437"/>
          </a:xfrm>
          <a:prstGeom prst="flowChartProcess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0" tIns="0" rIns="0" bIns="72000" anchor="ctr"/>
          <a:lstStyle>
            <a:lvl1pPr indent="3048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600" b="1" dirty="0">
                <a:solidFill>
                  <a:srgbClr val="000000"/>
                </a:solidFill>
                <a:latin typeface="Arial Unicode MS" panose="020B0604020202020204" pitchFamily="34" charset="-122"/>
                <a:ea typeface="仿宋" panose="02010609060101010101" pitchFamily="49" charset="-122"/>
              </a:rPr>
              <a:t>预处理</a:t>
            </a:r>
          </a:p>
        </p:txBody>
      </p:sp>
      <p:sp>
        <p:nvSpPr>
          <p:cNvPr id="68" name="AutoShape 18"/>
          <p:cNvSpPr>
            <a:spLocks noChangeArrowheads="1"/>
          </p:cNvSpPr>
          <p:nvPr/>
        </p:nvSpPr>
        <p:spPr bwMode="auto">
          <a:xfrm>
            <a:off x="3924300" y="1759574"/>
            <a:ext cx="1368425" cy="712878"/>
          </a:xfrm>
          <a:prstGeom prst="flowChartProcess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72000" anchor="ctr">
            <a:spAutoFit/>
          </a:bodyPr>
          <a:lstStyle>
            <a:lvl1pPr indent="3048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indent="0" algn="ctr">
              <a:lnSpc>
                <a:spcPct val="130000"/>
              </a:lnSpc>
            </a:pPr>
            <a:r>
              <a:rPr lang="zh-CN" altLang="en-US" sz="1600" b="1" dirty="0" smtClean="0">
                <a:solidFill>
                  <a:srgbClr val="000000"/>
                </a:solidFill>
                <a:latin typeface="Arial Unicode MS" panose="020B0604020202020204" pitchFamily="34" charset="-122"/>
                <a:ea typeface="仿宋" panose="02010609060101010101" pitchFamily="49" charset="-122"/>
              </a:rPr>
              <a:t>特征抽取、选择与提取</a:t>
            </a:r>
            <a:endParaRPr lang="zh-CN" altLang="en-US" sz="1600" b="1" dirty="0">
              <a:solidFill>
                <a:srgbClr val="000000"/>
              </a:solidFill>
              <a:latin typeface="Arial Unicode MS" panose="020B0604020202020204" pitchFamily="34" charset="-122"/>
              <a:ea typeface="仿宋" panose="02010609060101010101" pitchFamily="49" charset="-122"/>
            </a:endParaRPr>
          </a:p>
        </p:txBody>
      </p:sp>
      <p:sp>
        <p:nvSpPr>
          <p:cNvPr id="69" name="Line 19"/>
          <p:cNvSpPr>
            <a:spLocks noChangeShapeType="1"/>
          </p:cNvSpPr>
          <p:nvPr/>
        </p:nvSpPr>
        <p:spPr bwMode="auto">
          <a:xfrm>
            <a:off x="5292725" y="2146970"/>
            <a:ext cx="28575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latin typeface="Arial Unicode MS" panose="020B0604020202020204" pitchFamily="34" charset="-122"/>
              <a:ea typeface="仿宋" panose="02010609060101010101" pitchFamily="49" charset="-122"/>
            </a:endParaRPr>
          </a:p>
        </p:txBody>
      </p:sp>
      <p:sp>
        <p:nvSpPr>
          <p:cNvPr id="70" name="Line 20"/>
          <p:cNvSpPr>
            <a:spLocks noChangeShapeType="1"/>
          </p:cNvSpPr>
          <p:nvPr/>
        </p:nvSpPr>
        <p:spPr bwMode="auto">
          <a:xfrm>
            <a:off x="5562600" y="1651670"/>
            <a:ext cx="76517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latin typeface="Arial Unicode MS" panose="020B0604020202020204" pitchFamily="34" charset="-122"/>
              <a:ea typeface="仿宋" panose="02010609060101010101" pitchFamily="49" charset="-122"/>
            </a:endParaRPr>
          </a:p>
        </p:txBody>
      </p:sp>
      <p:sp>
        <p:nvSpPr>
          <p:cNvPr id="71" name="Line 21"/>
          <p:cNvSpPr>
            <a:spLocks noChangeShapeType="1"/>
          </p:cNvSpPr>
          <p:nvPr/>
        </p:nvSpPr>
        <p:spPr bwMode="auto">
          <a:xfrm>
            <a:off x="5562599" y="2596231"/>
            <a:ext cx="765175" cy="635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latin typeface="Arial Unicode MS" panose="020B0604020202020204" pitchFamily="34" charset="-122"/>
              <a:ea typeface="仿宋" panose="02010609060101010101" pitchFamily="49" charset="-122"/>
            </a:endParaRPr>
          </a:p>
        </p:txBody>
      </p:sp>
      <p:sp>
        <p:nvSpPr>
          <p:cNvPr id="72" name="Line 22"/>
          <p:cNvSpPr>
            <a:spLocks noChangeShapeType="1"/>
          </p:cNvSpPr>
          <p:nvPr/>
        </p:nvSpPr>
        <p:spPr bwMode="auto">
          <a:xfrm>
            <a:off x="1871663" y="2100932"/>
            <a:ext cx="449262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latin typeface="Arial Unicode MS" panose="020B0604020202020204" pitchFamily="34" charset="-122"/>
              <a:ea typeface="仿宋" panose="02010609060101010101" pitchFamily="49" charset="-122"/>
            </a:endParaRPr>
          </a:p>
        </p:txBody>
      </p:sp>
      <p:sp>
        <p:nvSpPr>
          <p:cNvPr id="73" name="Line 23"/>
          <p:cNvSpPr>
            <a:spLocks noChangeShapeType="1"/>
          </p:cNvSpPr>
          <p:nvPr/>
        </p:nvSpPr>
        <p:spPr bwMode="auto">
          <a:xfrm>
            <a:off x="3536949" y="2100932"/>
            <a:ext cx="399257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latin typeface="Arial Unicode MS" panose="020B0604020202020204" pitchFamily="34" charset="-122"/>
              <a:ea typeface="仿宋" panose="02010609060101010101" pitchFamily="49" charset="-122"/>
            </a:endParaRPr>
          </a:p>
        </p:txBody>
      </p:sp>
      <p:sp>
        <p:nvSpPr>
          <p:cNvPr id="74" name="Rectangle 28"/>
          <p:cNvSpPr>
            <a:spLocks noChangeArrowheads="1"/>
          </p:cNvSpPr>
          <p:nvPr/>
        </p:nvSpPr>
        <p:spPr bwMode="auto">
          <a:xfrm>
            <a:off x="0" y="3208621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endParaRPr lang="zh-CN" altLang="en-US">
              <a:latin typeface="Arial Unicode MS" panose="020B0604020202020204" pitchFamily="34" charset="-122"/>
              <a:ea typeface="仿宋" panose="02010609060101010101" pitchFamily="49" charset="-122"/>
            </a:endParaRPr>
          </a:p>
        </p:txBody>
      </p:sp>
      <p:sp>
        <p:nvSpPr>
          <p:cNvPr id="90" name="Rectangle 47"/>
          <p:cNvSpPr>
            <a:spLocks noChangeArrowheads="1"/>
          </p:cNvSpPr>
          <p:nvPr/>
        </p:nvSpPr>
        <p:spPr bwMode="auto">
          <a:xfrm>
            <a:off x="3185132" y="3193231"/>
            <a:ext cx="2652970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zh-CN" altLang="en-US" sz="2000" b="1" dirty="0">
                <a:solidFill>
                  <a:srgbClr val="FF0000"/>
                </a:solidFill>
                <a:latin typeface="Arial Unicode MS" panose="020B0604020202020204" pitchFamily="34" charset="-122"/>
                <a:ea typeface="仿宋" panose="02010609060101010101" pitchFamily="49" charset="-122"/>
              </a:rPr>
              <a:t>模式识别</a:t>
            </a:r>
            <a:r>
              <a:rPr lang="zh-CN" altLang="en-US" sz="2000" b="1" dirty="0" smtClean="0">
                <a:solidFill>
                  <a:srgbClr val="FF0000"/>
                </a:solidFill>
                <a:latin typeface="Arial Unicode MS" panose="020B0604020202020204" pitchFamily="34" charset="-122"/>
                <a:ea typeface="仿宋" panose="02010609060101010101" pitchFamily="49" charset="-122"/>
              </a:rPr>
              <a:t>系统概念框图 </a:t>
            </a:r>
            <a:endParaRPr lang="zh-CN" altLang="en-US" sz="2000" b="1" dirty="0">
              <a:solidFill>
                <a:srgbClr val="FF0000"/>
              </a:solidFill>
              <a:latin typeface="Arial Unicode MS" panose="020B0604020202020204" pitchFamily="34" charset="-122"/>
              <a:ea typeface="仿宋" panose="02010609060101010101" pitchFamily="49" charset="-122"/>
            </a:endParaRPr>
          </a:p>
        </p:txBody>
      </p:sp>
      <p:sp>
        <p:nvSpPr>
          <p:cNvPr id="91" name="Line 9"/>
          <p:cNvSpPr>
            <a:spLocks noChangeShapeType="1"/>
          </p:cNvSpPr>
          <p:nvPr/>
        </p:nvSpPr>
        <p:spPr bwMode="auto">
          <a:xfrm>
            <a:off x="7767638" y="2596232"/>
            <a:ext cx="73342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latin typeface="Arial Unicode MS" panose="020B0604020202020204" pitchFamily="34" charset="-122"/>
              <a:ea typeface="仿宋" panose="02010609060101010101" pitchFamily="49" charset="-122"/>
            </a:endParaRPr>
          </a:p>
        </p:txBody>
      </p:sp>
      <p:sp>
        <p:nvSpPr>
          <p:cNvPr id="92" name="Text Box 8"/>
          <p:cNvSpPr txBox="1">
            <a:spLocks noChangeArrowheads="1"/>
          </p:cNvSpPr>
          <p:nvPr/>
        </p:nvSpPr>
        <p:spPr bwMode="auto">
          <a:xfrm>
            <a:off x="3936207" y="1333249"/>
            <a:ext cx="1356518" cy="3927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72000">
            <a:spAutoFit/>
          </a:bodyPr>
          <a:lstStyle>
            <a:lvl1pPr indent="3048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indent="0" algn="ctr">
              <a:lnSpc>
                <a:spcPct val="130000"/>
              </a:lnSpc>
            </a:pPr>
            <a:r>
              <a:rPr lang="en-US" altLang="zh-CN" sz="1600" b="1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altLang="en-US" sz="16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zh-CN" altLang="en-US" sz="1600" b="1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特征设计</a:t>
            </a:r>
            <a:endParaRPr lang="zh-CN" altLang="en-US" sz="1600" b="1" dirty="0">
              <a:solidFill>
                <a:srgbClr val="0000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93" name="矩形 92"/>
          <p:cNvSpPr/>
          <p:nvPr/>
        </p:nvSpPr>
        <p:spPr>
          <a:xfrm>
            <a:off x="478848" y="949933"/>
            <a:ext cx="22621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模式识别的三大任务</a:t>
            </a:r>
          </a:p>
        </p:txBody>
      </p:sp>
      <p:sp>
        <p:nvSpPr>
          <p:cNvPr id="94" name="Rectangle 39"/>
          <p:cNvSpPr>
            <a:spLocks noChangeArrowheads="1"/>
          </p:cNvSpPr>
          <p:nvPr/>
        </p:nvSpPr>
        <p:spPr bwMode="auto">
          <a:xfrm>
            <a:off x="392975" y="4021321"/>
            <a:ext cx="8500199" cy="22159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 marL="2332038" indent="-2332038" algn="l">
              <a:tabLst>
                <a:tab pos="23320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2511425" algn="l">
              <a:tabLst>
                <a:tab pos="23320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2690813" algn="l">
              <a:tabLst>
                <a:tab pos="23320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2870200" algn="l">
              <a:tabLst>
                <a:tab pos="23320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3049588" algn="l">
              <a:tabLst>
                <a:tab pos="23320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3506788" fontAlgn="base">
              <a:spcBef>
                <a:spcPct val="0"/>
              </a:spcBef>
              <a:spcAft>
                <a:spcPct val="0"/>
              </a:spcAft>
              <a:tabLst>
                <a:tab pos="23320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3963988" fontAlgn="base">
              <a:spcBef>
                <a:spcPct val="0"/>
              </a:spcBef>
              <a:spcAft>
                <a:spcPct val="0"/>
              </a:spcAft>
              <a:tabLst>
                <a:tab pos="23320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4421188" fontAlgn="base">
              <a:spcBef>
                <a:spcPct val="0"/>
              </a:spcBef>
              <a:spcAft>
                <a:spcPct val="0"/>
              </a:spcAft>
              <a:tabLst>
                <a:tab pos="23320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4878388" fontAlgn="base">
              <a:spcBef>
                <a:spcPct val="0"/>
              </a:spcBef>
              <a:spcAft>
                <a:spcPct val="0"/>
              </a:spcAft>
              <a:tabLst>
                <a:tab pos="23320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  <a:spcBef>
                <a:spcPct val="60000"/>
              </a:spcBef>
            </a:pPr>
            <a:r>
              <a:rPr lang="zh-CN" altLang="en-US" sz="2000" b="1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模式识别系统的主要环节：</a:t>
            </a:r>
          </a:p>
          <a:p>
            <a:pPr marL="182563" indent="-182563">
              <a:lnSpc>
                <a:spcPct val="90000"/>
              </a:lnSpc>
              <a:spcBef>
                <a:spcPct val="60000"/>
              </a:spcBef>
              <a:buFont typeface="Arial" panose="020B0604020202020204" pitchFamily="34" charset="0"/>
              <a:buChar char="•"/>
              <a:tabLst>
                <a:tab pos="182563" algn="l"/>
              </a:tabLst>
            </a:pPr>
            <a:r>
              <a:rPr lang="zh-CN" altLang="en-US" sz="2000" b="1" dirty="0" smtClean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特征抽取</a:t>
            </a:r>
            <a:r>
              <a:rPr lang="zh-CN" altLang="en-US" sz="20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：特征</a:t>
            </a:r>
            <a:r>
              <a:rPr lang="zh-CN" altLang="en-US" sz="2000" b="1" dirty="0" smtClean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数据</a:t>
            </a:r>
            <a:r>
              <a:rPr lang="zh-CN" altLang="en-US" sz="20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的采集。如长度测量、波形测量、</a:t>
            </a:r>
            <a:r>
              <a:rPr lang="en-US" altLang="zh-CN" sz="20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…</a:t>
            </a:r>
            <a:endParaRPr lang="zh-CN" altLang="en-US" sz="20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182563" indent="-182563">
              <a:lnSpc>
                <a:spcPct val="90000"/>
              </a:lnSpc>
              <a:spcBef>
                <a:spcPct val="60000"/>
              </a:spcBef>
              <a:buFont typeface="Arial" panose="020B0604020202020204" pitchFamily="34" charset="0"/>
              <a:buChar char="•"/>
              <a:tabLst>
                <a:tab pos="182563" algn="l"/>
              </a:tabLst>
            </a:pPr>
            <a:r>
              <a:rPr lang="zh-CN" altLang="en-US" sz="2000" b="1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特征选择</a:t>
            </a:r>
            <a:r>
              <a:rPr lang="zh-CN" altLang="en-US" sz="2000" b="1" dirty="0">
                <a:latin typeface="楷体" panose="02010609060101010101" pitchFamily="49" charset="-122"/>
                <a:ea typeface="楷体" panose="02010609060101010101" pitchFamily="49" charset="-122"/>
              </a:rPr>
              <a:t>：</a:t>
            </a:r>
            <a:r>
              <a:rPr lang="zh-CN" altLang="en-US" sz="20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选择尽可能少、且更有利于分类的</a:t>
            </a:r>
            <a:r>
              <a:rPr lang="zh-CN" altLang="en-US" sz="2000" b="1" dirty="0" smtClean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特征</a:t>
            </a:r>
            <a:r>
              <a:rPr lang="zh-CN" altLang="en-US" sz="20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。含特征变换（提取）</a:t>
            </a:r>
            <a:endParaRPr lang="zh-CN" altLang="en-US" sz="20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182563" indent="-182563">
              <a:lnSpc>
                <a:spcPct val="90000"/>
              </a:lnSpc>
              <a:spcBef>
                <a:spcPct val="60000"/>
              </a:spcBef>
              <a:buFont typeface="Arial" panose="020B0604020202020204" pitchFamily="34" charset="0"/>
              <a:buChar char="•"/>
              <a:tabLst>
                <a:tab pos="182563" algn="l"/>
              </a:tabLst>
            </a:pPr>
            <a:r>
              <a:rPr lang="zh-CN" altLang="en-US" sz="2000" b="1" dirty="0" smtClean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分类学习</a:t>
            </a:r>
            <a:r>
              <a:rPr lang="zh-CN" altLang="en-US" sz="2000" b="1" dirty="0">
                <a:latin typeface="楷体" panose="02010609060101010101" pitchFamily="49" charset="-122"/>
                <a:ea typeface="楷体" panose="02010609060101010101" pitchFamily="49" charset="-122"/>
              </a:rPr>
              <a:t>：</a:t>
            </a:r>
            <a:r>
              <a:rPr lang="zh-CN" altLang="en-US" sz="20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利用样本集建立</a:t>
            </a:r>
            <a:r>
              <a:rPr lang="zh-CN" altLang="en-US" sz="2000" b="1" dirty="0">
                <a:latin typeface="楷体" panose="02010609060101010101" pitchFamily="49" charset="-122"/>
                <a:ea typeface="楷体" panose="02010609060101010101" pitchFamily="49" charset="-122"/>
              </a:rPr>
              <a:t>分类和识别</a:t>
            </a:r>
            <a:r>
              <a:rPr lang="zh-CN" altLang="en-US" sz="20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规则，即分类器设计</a:t>
            </a:r>
            <a:endParaRPr lang="zh-CN" altLang="en-US" sz="20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182563" indent="-182563">
              <a:lnSpc>
                <a:spcPct val="90000"/>
              </a:lnSpc>
              <a:spcBef>
                <a:spcPct val="60000"/>
              </a:spcBef>
              <a:buFont typeface="Arial" panose="020B0604020202020204" pitchFamily="34" charset="0"/>
              <a:buChar char="•"/>
              <a:tabLst>
                <a:tab pos="182563" algn="l"/>
              </a:tabLst>
            </a:pPr>
            <a:r>
              <a:rPr lang="zh-CN" altLang="en-US" sz="2000" b="1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识别分类</a:t>
            </a:r>
            <a:r>
              <a:rPr lang="zh-CN" altLang="en-US" sz="20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：对</a:t>
            </a:r>
            <a:r>
              <a:rPr lang="zh-CN" altLang="en-US" sz="2000" b="1" dirty="0">
                <a:latin typeface="楷体" panose="02010609060101010101" pitchFamily="49" charset="-122"/>
                <a:ea typeface="楷体" panose="02010609060101010101" pitchFamily="49" charset="-122"/>
              </a:rPr>
              <a:t>所获得样本按建立的分类规则进行分类识别</a:t>
            </a:r>
          </a:p>
        </p:txBody>
      </p:sp>
    </p:spTree>
    <p:extLst>
      <p:ext uri="{BB962C8B-B14F-4D97-AF65-F5344CB8AC3E}">
        <p14:creationId xmlns:p14="http://schemas.microsoft.com/office/powerpoint/2010/main" val="2084255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文献筛选</a:t>
            </a:r>
          </a:p>
        </p:txBody>
      </p:sp>
      <p:sp>
        <p:nvSpPr>
          <p:cNvPr id="2" name="矩形 1"/>
          <p:cNvSpPr/>
          <p:nvPr/>
        </p:nvSpPr>
        <p:spPr>
          <a:xfrm>
            <a:off x="323528" y="1515892"/>
            <a:ext cx="4032448" cy="332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 smtClean="0">
                <a:latin typeface="Arial" panose="020B0604020202020204" pitchFamily="34" charset="0"/>
              </a:rPr>
              <a:t>    在</a:t>
            </a:r>
            <a:r>
              <a:rPr lang="zh-CN" altLang="en-US" sz="2000" dirty="0">
                <a:latin typeface="Arial" panose="020B0604020202020204" pitchFamily="34" charset="0"/>
              </a:rPr>
              <a:t>一项关于婴儿和儿童残疾的研究中，美国</a:t>
            </a:r>
            <a:r>
              <a:rPr lang="en-US" altLang="zh-CN" sz="2000" dirty="0">
                <a:latin typeface="Arial" panose="020B0604020202020204" pitchFamily="34" charset="0"/>
              </a:rPr>
              <a:t>Tufts</a:t>
            </a:r>
            <a:r>
              <a:rPr lang="zh-CN" altLang="en-US" sz="2000" dirty="0">
                <a:latin typeface="Arial" panose="020B0604020202020204" pitchFamily="34" charset="0"/>
              </a:rPr>
              <a:t>医学中心筛选了约 </a:t>
            </a:r>
            <a:r>
              <a:rPr lang="en-US" altLang="zh-CN" sz="2000" dirty="0">
                <a:latin typeface="Arial" panose="020B0604020202020204" pitchFamily="34" charset="0"/>
              </a:rPr>
              <a:t>33,000 </a:t>
            </a:r>
            <a:r>
              <a:rPr lang="zh-CN" altLang="en-US" sz="2000" dirty="0">
                <a:latin typeface="Arial" panose="020B0604020202020204" pitchFamily="34" charset="0"/>
              </a:rPr>
              <a:t>篇摘要。尽 管 </a:t>
            </a:r>
            <a:r>
              <a:rPr lang="en-US" altLang="zh-CN" sz="2000" dirty="0">
                <a:latin typeface="Arial" panose="020B0604020202020204" pitchFamily="34" charset="0"/>
              </a:rPr>
              <a:t>Tufts</a:t>
            </a:r>
            <a:r>
              <a:rPr lang="zh-CN" altLang="en-US" sz="2000" dirty="0">
                <a:latin typeface="Arial" panose="020B0604020202020204" pitchFamily="34" charset="0"/>
              </a:rPr>
              <a:t>医 学 中 心 的 专 家 效 率很高，对每篇摘要只需 </a:t>
            </a:r>
            <a:r>
              <a:rPr lang="en-US" altLang="zh-CN" sz="2000" dirty="0">
                <a:latin typeface="Arial" panose="020B0604020202020204" pitchFamily="34" charset="0"/>
              </a:rPr>
              <a:t>30 </a:t>
            </a:r>
            <a:r>
              <a:rPr lang="zh-CN" altLang="en-US" sz="2000" dirty="0">
                <a:latin typeface="Arial" panose="020B0604020202020204" pitchFamily="34" charset="0"/>
              </a:rPr>
              <a:t>秒钟，但该工作仍花费了 </a:t>
            </a:r>
            <a:r>
              <a:rPr lang="en-US" altLang="zh-CN" sz="2000" dirty="0">
                <a:latin typeface="Arial" panose="020B0604020202020204" pitchFamily="34" charset="0"/>
              </a:rPr>
              <a:t>250 </a:t>
            </a:r>
            <a:r>
              <a:rPr lang="zh-CN" altLang="en-US" sz="2000" dirty="0">
                <a:latin typeface="Arial" panose="020B0604020202020204" pitchFamily="34" charset="0"/>
              </a:rPr>
              <a:t>小时</a:t>
            </a:r>
          </a:p>
          <a:p>
            <a:pPr>
              <a:lnSpc>
                <a:spcPct val="150000"/>
              </a:lnSpc>
            </a:pPr>
            <a:endParaRPr lang="zh-CN" altLang="en-US" sz="2000" dirty="0">
              <a:latin typeface="Arial" panose="020B060402020202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6016" y="1257410"/>
            <a:ext cx="4104456" cy="3568152"/>
          </a:xfrm>
          <a:prstGeom prst="rect">
            <a:avLst/>
          </a:prstGeom>
        </p:spPr>
      </p:pic>
      <p:sp>
        <p:nvSpPr>
          <p:cNvPr id="10" name="TextBox 27"/>
          <p:cNvSpPr txBox="1"/>
          <p:nvPr/>
        </p:nvSpPr>
        <p:spPr>
          <a:xfrm>
            <a:off x="4841992" y="4759984"/>
            <a:ext cx="4051183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2400">
                <a:latin typeface="Arial" panose="020B0604020202020204" pitchFamily="34" charset="0"/>
              </a:defRPr>
            </a:lvl1pPr>
            <a:lvl2pPr marL="742950" indent="-285750">
              <a:defRPr>
                <a:latin typeface="Arial" panose="020B0604020202020204" pitchFamily="34" charset="0"/>
              </a:defRPr>
            </a:lvl2pPr>
            <a:lvl3pPr marL="1143000" indent="-228600">
              <a:defRPr>
                <a:latin typeface="Arial" panose="020B0604020202020204" pitchFamily="34" charset="0"/>
              </a:defRPr>
            </a:lvl3pPr>
            <a:lvl4pPr marL="1600200" indent="-228600">
              <a:defRPr>
                <a:latin typeface="Arial" panose="020B0604020202020204" pitchFamily="34" charset="0"/>
              </a:defRPr>
            </a:lvl4pPr>
            <a:lvl5pPr marL="2057400" indent="-228600">
              <a:defRPr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</a:defRPr>
            </a:lvl9pPr>
          </a:lstStyle>
          <a:p>
            <a:r>
              <a:rPr lang="zh-CN" altLang="en-US" sz="2000" dirty="0">
                <a:solidFill>
                  <a:srgbClr val="0070C0"/>
                </a:solidFill>
              </a:rPr>
              <a:t>每项新的研究都要</a:t>
            </a:r>
            <a:r>
              <a:rPr lang="zh-CN" altLang="en-US" sz="2000" dirty="0" smtClean="0">
                <a:solidFill>
                  <a:srgbClr val="0070C0"/>
                </a:solidFill>
              </a:rPr>
              <a:t>重复这一麻烦的过程。需</a:t>
            </a:r>
            <a:r>
              <a:rPr lang="zh-CN" altLang="en-US" sz="2000" dirty="0">
                <a:solidFill>
                  <a:srgbClr val="0070C0"/>
                </a:solidFill>
              </a:rPr>
              <a:t>筛选的文章数在</a:t>
            </a:r>
            <a:r>
              <a:rPr lang="zh-CN" altLang="en-US" sz="2000" dirty="0" smtClean="0">
                <a:solidFill>
                  <a:srgbClr val="0070C0"/>
                </a:solidFill>
              </a:rPr>
              <a:t>不断增长</a:t>
            </a:r>
            <a:endParaRPr lang="zh-CN" altLang="en-US" sz="20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8074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323528" y="980728"/>
            <a:ext cx="8496300" cy="5760640"/>
          </a:xfrm>
        </p:spPr>
        <p:txBody>
          <a:bodyPr/>
          <a:lstStyle/>
          <a:p>
            <a:pPr marL="442913" lvl="1" indent="-350838"/>
            <a:r>
              <a:rPr lang="zh-CN" altLang="zh-CN" b="1" dirty="0" smtClean="0">
                <a:solidFill>
                  <a:srgbClr val="0000FF"/>
                </a:solidFill>
              </a:rPr>
              <a:t>样本</a:t>
            </a:r>
            <a:r>
              <a:rPr lang="zh-CN" altLang="zh-CN" dirty="0"/>
              <a:t>（</a:t>
            </a:r>
            <a:r>
              <a:rPr lang="en-US" altLang="zh-CN" dirty="0"/>
              <a:t>sample</a:t>
            </a:r>
            <a:r>
              <a:rPr lang="zh-CN" altLang="zh-CN" dirty="0"/>
              <a:t>）</a:t>
            </a:r>
            <a:r>
              <a:rPr lang="zh-CN" altLang="zh-CN" dirty="0" smtClean="0"/>
              <a:t>：</a:t>
            </a:r>
            <a:r>
              <a:rPr lang="zh-CN" altLang="en-US" dirty="0"/>
              <a:t>一个具体的</a:t>
            </a:r>
            <a:r>
              <a:rPr lang="zh-CN" altLang="en-US" dirty="0" smtClean="0"/>
              <a:t>研究对象，具有一个或多个可观测量。</a:t>
            </a:r>
            <a:endParaRPr lang="en-US" altLang="zh-CN" dirty="0" smtClean="0"/>
          </a:p>
          <a:p>
            <a:pPr marL="442913" lvl="1" indent="-350838"/>
            <a:r>
              <a:rPr lang="zh-CN" altLang="zh-CN" b="1" dirty="0" smtClean="0">
                <a:solidFill>
                  <a:srgbClr val="0000FF"/>
                </a:solidFill>
              </a:rPr>
              <a:t>特征</a:t>
            </a:r>
            <a:r>
              <a:rPr lang="zh-CN" altLang="zh-CN" dirty="0"/>
              <a:t>（</a:t>
            </a:r>
            <a:r>
              <a:rPr lang="en-US" altLang="zh-CN" dirty="0"/>
              <a:t>features</a:t>
            </a:r>
            <a:r>
              <a:rPr lang="zh-CN" altLang="zh-CN" dirty="0" smtClean="0"/>
              <a:t>）</a:t>
            </a:r>
            <a:r>
              <a:rPr lang="zh-CN" altLang="en-US" dirty="0" smtClean="0"/>
              <a:t>：能从某个方面对</a:t>
            </a:r>
            <a:r>
              <a:rPr lang="zh-CN" altLang="zh-CN" dirty="0" smtClean="0"/>
              <a:t>样本</a:t>
            </a:r>
            <a:r>
              <a:rPr lang="zh-CN" altLang="en-US" dirty="0" smtClean="0"/>
              <a:t>进行描述、刻画或表达</a:t>
            </a:r>
            <a:r>
              <a:rPr lang="zh-CN" altLang="zh-CN" dirty="0" smtClean="0"/>
              <a:t>的</a:t>
            </a:r>
            <a:r>
              <a:rPr lang="zh-CN" altLang="en-US" dirty="0" smtClean="0"/>
              <a:t>可</a:t>
            </a:r>
            <a:r>
              <a:rPr lang="zh-CN" altLang="zh-CN" dirty="0" smtClean="0"/>
              <a:t>观测</a:t>
            </a:r>
            <a:r>
              <a:rPr lang="zh-CN" altLang="en-US" dirty="0" smtClean="0"/>
              <a:t>量</a:t>
            </a:r>
            <a:r>
              <a:rPr lang="zh-CN" altLang="en-US" dirty="0"/>
              <a:t>（数值型、结构型）</a:t>
            </a:r>
            <a:r>
              <a:rPr lang="zh-CN" altLang="zh-CN" dirty="0" smtClean="0"/>
              <a:t>。</a:t>
            </a:r>
            <a:r>
              <a:rPr lang="zh-CN" altLang="en-US" dirty="0" smtClean="0"/>
              <a:t>多个特征通常用矢量表示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特征矢量。</a:t>
            </a:r>
            <a:endParaRPr lang="zh-CN" altLang="zh-CN" dirty="0"/>
          </a:p>
          <a:p>
            <a:pPr marL="442913" lvl="1" indent="-350838"/>
            <a:r>
              <a:rPr lang="zh-CN" altLang="en-US" b="1" dirty="0" smtClean="0">
                <a:solidFill>
                  <a:srgbClr val="0000FF"/>
                </a:solidFill>
              </a:rPr>
              <a:t>模式</a:t>
            </a:r>
            <a:r>
              <a:rPr lang="zh-CN" altLang="en-US" dirty="0" smtClean="0"/>
              <a:t>（</a:t>
            </a:r>
            <a:r>
              <a:rPr lang="en-US" altLang="zh-CN" dirty="0"/>
              <a:t>p</a:t>
            </a:r>
            <a:r>
              <a:rPr lang="en-US" altLang="zh-CN" dirty="0" smtClean="0"/>
              <a:t>attern</a:t>
            </a:r>
            <a:r>
              <a:rPr lang="zh-CN" altLang="en-US" dirty="0" smtClean="0"/>
              <a:t>）：样本特征矢量的观测值，是抽象样本的数值代表。在这个意义上，“样本”与“模式”说的是同一件事情。</a:t>
            </a:r>
            <a:endParaRPr lang="en-US" altLang="zh-CN" dirty="0" smtClean="0"/>
          </a:p>
          <a:p>
            <a:pPr marL="442913" lvl="1" indent="-350838"/>
            <a:r>
              <a:rPr lang="zh-CN" altLang="en-US" b="1" dirty="0" smtClean="0">
                <a:solidFill>
                  <a:srgbClr val="0000FF"/>
                </a:solidFill>
              </a:rPr>
              <a:t>类别</a:t>
            </a:r>
            <a:r>
              <a:rPr lang="zh-CN" altLang="en-US" dirty="0" smtClean="0">
                <a:solidFill>
                  <a:srgbClr val="0000FF"/>
                </a:solidFill>
              </a:rPr>
              <a:t>、类属、</a:t>
            </a:r>
            <a:r>
              <a:rPr lang="zh-CN" altLang="en-US" dirty="0">
                <a:solidFill>
                  <a:srgbClr val="0000FF"/>
                </a:solidFill>
              </a:rPr>
              <a:t>模式</a:t>
            </a:r>
            <a:r>
              <a:rPr lang="zh-CN" altLang="en-US" dirty="0" smtClean="0">
                <a:solidFill>
                  <a:srgbClr val="0000FF"/>
                </a:solidFill>
              </a:rPr>
              <a:t>类</a:t>
            </a:r>
            <a:r>
              <a:rPr lang="zh-CN" altLang="en-US" dirty="0" smtClean="0"/>
              <a:t>（</a:t>
            </a:r>
            <a:r>
              <a:rPr lang="en-US" altLang="zh-CN" dirty="0"/>
              <a:t>c</a:t>
            </a:r>
            <a:r>
              <a:rPr lang="en-US" altLang="zh-CN" dirty="0" smtClean="0"/>
              <a:t>lass</a:t>
            </a:r>
            <a:r>
              <a:rPr lang="zh-CN" altLang="en-US" dirty="0" smtClean="0"/>
              <a:t>）：指在一定</a:t>
            </a:r>
            <a:r>
              <a:rPr lang="zh-CN" altLang="en-US" dirty="0"/>
              <a:t>合理颗粒度</a:t>
            </a:r>
            <a:r>
              <a:rPr lang="zh-CN" altLang="en-US" dirty="0" smtClean="0"/>
              <a:t>下、有实际区分意义的基础上，主观或客观地被归属于“同一类” 的客观对象（样本、模式）的</a:t>
            </a:r>
            <a:r>
              <a:rPr lang="zh-CN" altLang="en-US" b="1" dirty="0" smtClean="0"/>
              <a:t>类别代号</a:t>
            </a:r>
            <a:r>
              <a:rPr lang="zh-CN" altLang="en-US" dirty="0" smtClean="0"/>
              <a:t>。数学上一般处理为整数。</a:t>
            </a:r>
            <a:endParaRPr lang="zh-CN" altLang="zh-CN" dirty="0"/>
          </a:p>
          <a:p>
            <a:pPr marL="442913" lvl="1" indent="-350838"/>
            <a:r>
              <a:rPr lang="zh-CN" altLang="zh-CN" b="1" dirty="0" smtClean="0">
                <a:solidFill>
                  <a:srgbClr val="0000FF"/>
                </a:solidFill>
              </a:rPr>
              <a:t>样本集</a:t>
            </a:r>
            <a:r>
              <a:rPr lang="zh-CN" altLang="zh-CN" dirty="0"/>
              <a:t>（</a:t>
            </a:r>
            <a:r>
              <a:rPr lang="en-US" altLang="zh-CN" dirty="0"/>
              <a:t>sample set</a:t>
            </a:r>
            <a:r>
              <a:rPr lang="zh-CN" altLang="zh-CN" dirty="0"/>
              <a:t>）</a:t>
            </a:r>
            <a:r>
              <a:rPr lang="zh-CN" altLang="zh-CN" dirty="0" smtClean="0"/>
              <a:t>：</a:t>
            </a:r>
            <a:r>
              <a:rPr lang="zh-CN" altLang="en-US" dirty="0"/>
              <a:t>多个</a:t>
            </a:r>
            <a:r>
              <a:rPr lang="zh-CN" altLang="zh-CN" dirty="0" smtClean="0"/>
              <a:t>样本</a:t>
            </a:r>
            <a:r>
              <a:rPr lang="zh-CN" altLang="zh-CN" dirty="0"/>
              <a:t>的集合</a:t>
            </a:r>
            <a:r>
              <a:rPr lang="zh-CN" altLang="zh-CN" dirty="0" smtClean="0"/>
              <a:t>。</a:t>
            </a:r>
            <a:r>
              <a:rPr lang="zh-CN" altLang="en-US" dirty="0" smtClean="0"/>
              <a:t>训练集、验证集、测试集。</a:t>
            </a:r>
            <a:endParaRPr lang="zh-CN" altLang="zh-CN" dirty="0"/>
          </a:p>
          <a:p>
            <a:pPr marL="442913" lvl="1" indent="-350838"/>
            <a:r>
              <a:rPr lang="zh-CN" altLang="zh-CN" b="1" dirty="0" smtClean="0">
                <a:solidFill>
                  <a:srgbClr val="0000FF"/>
                </a:solidFill>
              </a:rPr>
              <a:t>已知</a:t>
            </a:r>
            <a:r>
              <a:rPr lang="zh-CN" altLang="zh-CN" b="1" dirty="0">
                <a:solidFill>
                  <a:srgbClr val="0000FF"/>
                </a:solidFill>
              </a:rPr>
              <a:t>样本</a:t>
            </a:r>
            <a:r>
              <a:rPr lang="zh-CN" altLang="zh-CN" dirty="0"/>
              <a:t>（</a:t>
            </a:r>
            <a:r>
              <a:rPr lang="en-US" altLang="zh-CN" dirty="0"/>
              <a:t>known </a:t>
            </a:r>
            <a:r>
              <a:rPr lang="en-US" altLang="zh-CN" dirty="0" smtClean="0"/>
              <a:t>samples</a:t>
            </a:r>
            <a:r>
              <a:rPr lang="zh-CN" altLang="en-US" dirty="0" smtClean="0"/>
              <a:t>，</a:t>
            </a:r>
            <a:r>
              <a:rPr lang="en-US" altLang="zh-CN" dirty="0" smtClean="0"/>
              <a:t>example</a:t>
            </a:r>
            <a:r>
              <a:rPr lang="zh-CN" altLang="zh-CN" dirty="0" smtClean="0"/>
              <a:t>）：事先</a:t>
            </a:r>
            <a:r>
              <a:rPr lang="zh-CN" altLang="zh-CN" dirty="0"/>
              <a:t>知道类别标号的样本。</a:t>
            </a:r>
          </a:p>
          <a:p>
            <a:pPr marL="442913" lvl="1" indent="-350838"/>
            <a:r>
              <a:rPr lang="zh-CN" altLang="zh-CN" b="1" dirty="0">
                <a:solidFill>
                  <a:srgbClr val="0000FF"/>
                </a:solidFill>
              </a:rPr>
              <a:t>未知样本</a:t>
            </a:r>
            <a:r>
              <a:rPr lang="zh-CN" altLang="zh-CN" dirty="0"/>
              <a:t>（</a:t>
            </a:r>
            <a:r>
              <a:rPr lang="en-US" altLang="zh-CN" dirty="0"/>
              <a:t>unknown samples</a:t>
            </a:r>
            <a:r>
              <a:rPr lang="zh-CN" altLang="zh-CN" dirty="0"/>
              <a:t>）：</a:t>
            </a:r>
            <a:r>
              <a:rPr lang="zh-CN" altLang="zh-CN" dirty="0" smtClean="0"/>
              <a:t>指</a:t>
            </a:r>
            <a:r>
              <a:rPr lang="zh-CN" altLang="zh-CN" dirty="0"/>
              <a:t>特征</a:t>
            </a:r>
            <a:r>
              <a:rPr lang="zh-CN" altLang="zh-CN" dirty="0" smtClean="0"/>
              <a:t>已知</a:t>
            </a:r>
            <a:r>
              <a:rPr lang="zh-CN" altLang="en-US" dirty="0" smtClean="0"/>
              <a:t>、但</a:t>
            </a:r>
            <a:r>
              <a:rPr lang="zh-CN" altLang="zh-CN" dirty="0" smtClean="0"/>
              <a:t>类别</a:t>
            </a:r>
            <a:r>
              <a:rPr lang="zh-CN" altLang="zh-CN" dirty="0"/>
              <a:t>标号</a:t>
            </a:r>
            <a:r>
              <a:rPr lang="zh-CN" altLang="zh-CN" dirty="0" smtClean="0"/>
              <a:t>未知</a:t>
            </a:r>
            <a:r>
              <a:rPr lang="zh-CN" altLang="en-US" dirty="0" smtClean="0"/>
              <a:t>的</a:t>
            </a:r>
            <a:r>
              <a:rPr lang="zh-CN" altLang="zh-CN" dirty="0" smtClean="0"/>
              <a:t>样本</a:t>
            </a:r>
            <a:r>
              <a:rPr lang="zh-CN" altLang="en-US" dirty="0" smtClean="0"/>
              <a:t>，也称：</a:t>
            </a:r>
            <a:r>
              <a:rPr lang="zh-CN" altLang="en-US" b="1" dirty="0" smtClean="0"/>
              <a:t>待分样本</a:t>
            </a:r>
            <a:r>
              <a:rPr lang="zh-CN" altLang="en-US" dirty="0" smtClean="0"/>
              <a:t>、</a:t>
            </a:r>
            <a:r>
              <a:rPr lang="zh-CN" altLang="en-US" b="1" dirty="0" smtClean="0"/>
              <a:t>待识样本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marL="442913" lvl="1" indent="-350838"/>
            <a:r>
              <a:rPr lang="en-US" altLang="zh-CN" dirty="0" smtClean="0"/>
              <a:t>——</a:t>
            </a:r>
            <a:r>
              <a:rPr lang="zh-CN" altLang="en-US" dirty="0" smtClean="0"/>
              <a:t>机器学习：称已知样本为</a:t>
            </a:r>
            <a:r>
              <a:rPr lang="zh-CN" altLang="en-US" b="1" dirty="0" smtClean="0"/>
              <a:t>样例</a:t>
            </a:r>
            <a:r>
              <a:rPr lang="zh-CN" altLang="en-US" dirty="0" smtClean="0"/>
              <a:t>，未知样本为</a:t>
            </a:r>
            <a:r>
              <a:rPr lang="zh-CN" altLang="en-US" b="1" dirty="0" smtClean="0"/>
              <a:t>实例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marL="442913" lvl="1" indent="-350838"/>
            <a:r>
              <a:rPr lang="zh-CN" altLang="en-US" b="1" dirty="0">
                <a:solidFill>
                  <a:srgbClr val="FF0000"/>
                </a:solidFill>
              </a:rPr>
              <a:t>模式识别</a:t>
            </a:r>
            <a:r>
              <a:rPr lang="zh-CN" altLang="en-US" dirty="0"/>
              <a:t>（</a:t>
            </a:r>
            <a:r>
              <a:rPr lang="en-US" altLang="zh-CN" dirty="0"/>
              <a:t>pattern recognition</a:t>
            </a:r>
            <a:r>
              <a:rPr lang="zh-CN" altLang="en-US" dirty="0"/>
              <a:t>）</a:t>
            </a:r>
            <a:r>
              <a:rPr lang="zh-CN" altLang="en-US" dirty="0" smtClean="0"/>
              <a:t>：基于样本和应用目的设计分类器；并对性能进行验证，进行必要优化；最后用分类器对未知类属样本进行类属判定。</a:t>
            </a:r>
            <a:r>
              <a:rPr lang="zh-CN" altLang="en-US" dirty="0" smtClean="0">
                <a:solidFill>
                  <a:srgbClr val="C00000"/>
                </a:solidFill>
              </a:rPr>
              <a:t>识别</a:t>
            </a:r>
            <a:r>
              <a:rPr lang="zh-CN" altLang="en-US" dirty="0" smtClean="0"/>
              <a:t>，不是宽泛的认识或理解，而是对类别判定</a:t>
            </a:r>
            <a:r>
              <a:rPr lang="zh-CN" altLang="en-US" dirty="0"/>
              <a:t>。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几</a:t>
            </a:r>
            <a:r>
              <a:rPr lang="zh-CN" altLang="en-US" dirty="0" smtClean="0"/>
              <a:t>个概念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11162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模式识别</a:t>
            </a:r>
            <a:r>
              <a:rPr lang="zh-CN" altLang="en-US" dirty="0" smtClean="0"/>
              <a:t>系统的组成</a:t>
            </a:r>
            <a:endParaRPr lang="zh-CN" altLang="en-US" dirty="0"/>
          </a:p>
        </p:txBody>
      </p:sp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395536" y="1196752"/>
            <a:ext cx="8208912" cy="4632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l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804863" algn="l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984250" algn="l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l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l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b="1" dirty="0" smtClean="0">
                <a:solidFill>
                  <a:srgbClr val="0000FF"/>
                </a:solidFill>
                <a:latin typeface="Arial Unicode MS" panose="020B0604020202020204" pitchFamily="34" charset="-122"/>
                <a:ea typeface="仿宋" panose="02010609060101010101" pitchFamily="49" charset="-122"/>
              </a:rPr>
              <a:t>训练集</a:t>
            </a:r>
            <a:r>
              <a:rPr kumimoji="1" lang="zh-CN" altLang="en-US" sz="2000" dirty="0">
                <a:solidFill>
                  <a:srgbClr val="000000"/>
                </a:solidFill>
                <a:latin typeface="Arial Unicode MS" panose="020B0604020202020204" pitchFamily="34" charset="-122"/>
                <a:ea typeface="仿宋" panose="02010609060101010101" pitchFamily="49" charset="-122"/>
              </a:rPr>
              <a:t>：样本的</a:t>
            </a:r>
            <a:r>
              <a:rPr kumimoji="1" lang="zh-CN" altLang="en-US" sz="2000" dirty="0" smtClean="0">
                <a:solidFill>
                  <a:srgbClr val="000000"/>
                </a:solidFill>
                <a:latin typeface="Arial Unicode MS" panose="020B0604020202020204" pitchFamily="34" charset="-122"/>
                <a:ea typeface="仿宋" panose="02010609060101010101" pitchFamily="49" charset="-122"/>
              </a:rPr>
              <a:t>集合，用</a:t>
            </a:r>
            <a:r>
              <a:rPr kumimoji="1" lang="zh-CN" altLang="en-US" sz="2000" dirty="0">
                <a:solidFill>
                  <a:srgbClr val="000000"/>
                </a:solidFill>
                <a:latin typeface="Arial Unicode MS" panose="020B0604020202020204" pitchFamily="34" charset="-122"/>
                <a:ea typeface="仿宋" panose="02010609060101010101" pitchFamily="49" charset="-122"/>
              </a:rPr>
              <a:t>它</a:t>
            </a:r>
            <a:r>
              <a:rPr kumimoji="1" lang="zh-CN" altLang="en-US" sz="2000" dirty="0" smtClean="0">
                <a:solidFill>
                  <a:srgbClr val="000000"/>
                </a:solidFill>
                <a:latin typeface="Arial Unicode MS" panose="020B0604020202020204" pitchFamily="34" charset="-122"/>
                <a:ea typeface="仿宋" panose="02010609060101010101" pitchFamily="49" charset="-122"/>
              </a:rPr>
              <a:t>来</a:t>
            </a:r>
            <a:r>
              <a:rPr kumimoji="1" lang="zh-CN" altLang="en-US" sz="2000" dirty="0">
                <a:solidFill>
                  <a:srgbClr val="000000"/>
                </a:solidFill>
                <a:latin typeface="Arial Unicode MS" panose="020B0604020202020204" pitchFamily="34" charset="-122"/>
                <a:ea typeface="仿宋" panose="02010609060101010101" pitchFamily="49" charset="-122"/>
              </a:rPr>
              <a:t>设计</a:t>
            </a:r>
            <a:r>
              <a:rPr kumimoji="1" lang="zh-CN" altLang="en-US" sz="2000" dirty="0" smtClean="0">
                <a:solidFill>
                  <a:srgbClr val="000000"/>
                </a:solidFill>
                <a:latin typeface="Arial Unicode MS" panose="020B0604020202020204" pitchFamily="34" charset="-122"/>
                <a:ea typeface="仿宋" panose="02010609060101010101" pitchFamily="49" charset="-122"/>
              </a:rPr>
              <a:t>开发模式</a:t>
            </a:r>
            <a:r>
              <a:rPr kumimoji="1" lang="zh-CN" altLang="en-US" sz="2000" dirty="0">
                <a:solidFill>
                  <a:srgbClr val="000000"/>
                </a:solidFill>
                <a:latin typeface="Arial Unicode MS" panose="020B0604020202020204" pitchFamily="34" charset="-122"/>
                <a:ea typeface="仿宋" panose="02010609060101010101" pitchFamily="49" charset="-122"/>
              </a:rPr>
              <a:t>分类器</a:t>
            </a:r>
            <a:r>
              <a:rPr kumimoji="1" lang="zh-CN" altLang="en-US" sz="2000" dirty="0" smtClean="0">
                <a:solidFill>
                  <a:srgbClr val="000000"/>
                </a:solidFill>
                <a:latin typeface="Arial Unicode MS" panose="020B0604020202020204" pitchFamily="34" charset="-122"/>
                <a:ea typeface="仿宋" panose="02010609060101010101" pitchFamily="49" charset="-122"/>
              </a:rPr>
              <a:t>。在</a:t>
            </a:r>
            <a:r>
              <a:rPr kumimoji="1" lang="zh-CN" altLang="en-US" sz="2000" dirty="0">
                <a:solidFill>
                  <a:srgbClr val="000000"/>
                </a:solidFill>
                <a:latin typeface="Arial Unicode MS" panose="020B0604020202020204" pitchFamily="34" charset="-122"/>
                <a:ea typeface="仿宋" panose="02010609060101010101" pitchFamily="49" charset="-122"/>
              </a:rPr>
              <a:t>有</a:t>
            </a:r>
            <a:r>
              <a:rPr kumimoji="1" lang="zh-CN" altLang="en-US" sz="2000" dirty="0" smtClean="0">
                <a:solidFill>
                  <a:srgbClr val="000000"/>
                </a:solidFill>
                <a:latin typeface="Arial Unicode MS" panose="020B0604020202020204" pitchFamily="34" charset="-122"/>
                <a:ea typeface="仿宋" panose="02010609060101010101" pitchFamily="49" charset="-122"/>
              </a:rPr>
              <a:t>监督分类中，已知类别样本的集合，在无监督分类中，是未知类别样本的集合。但都被用来提取“关于各类之间的分类知识”，即使这些样本本身没有类别信息，仍然隐含着某种分类信息！</a:t>
            </a:r>
            <a:endParaRPr kumimoji="1" lang="en-US" altLang="zh-CN" sz="2000" dirty="0" smtClean="0">
              <a:solidFill>
                <a:srgbClr val="000000"/>
              </a:solidFill>
              <a:latin typeface="Arial Unicode MS" panose="020B0604020202020204" pitchFamily="34" charset="-122"/>
              <a:ea typeface="仿宋" panose="02010609060101010101" pitchFamily="49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CN" altLang="en-US" sz="2000" b="1" dirty="0">
                <a:solidFill>
                  <a:srgbClr val="0000FF"/>
                </a:solidFill>
                <a:latin typeface="Arial Unicode MS" panose="020B0604020202020204" pitchFamily="34" charset="-122"/>
                <a:ea typeface="仿宋" panose="02010609060101010101" pitchFamily="49" charset="-122"/>
              </a:rPr>
              <a:t>验证</a:t>
            </a:r>
            <a:r>
              <a:rPr kumimoji="1" lang="zh-CN" altLang="en-US" sz="2000" b="1" dirty="0" smtClean="0">
                <a:solidFill>
                  <a:srgbClr val="0000FF"/>
                </a:solidFill>
                <a:latin typeface="Arial Unicode MS" panose="020B0604020202020204" pitchFamily="34" charset="-122"/>
                <a:ea typeface="仿宋" panose="02010609060101010101" pitchFamily="49" charset="-122"/>
              </a:rPr>
              <a:t>集</a:t>
            </a:r>
            <a:r>
              <a:rPr kumimoji="1" lang="zh-CN" altLang="en-US" sz="2000" dirty="0" smtClean="0">
                <a:solidFill>
                  <a:srgbClr val="000000"/>
                </a:solidFill>
                <a:latin typeface="Arial Unicode MS" panose="020B0604020202020204" pitchFamily="34" charset="-122"/>
                <a:ea typeface="仿宋" panose="02010609060101010101" pitchFamily="49" charset="-122"/>
              </a:rPr>
              <a:t>：既可以认为是宽泛的训练集中的一部分，也可以理解为独立于训练集的有监督样本集。在一次特定的模型训练过程中，两者不重合；但是在多次模型训练（伴随不同模型超参数设置），两者之间是可以交换部分数据的。其作用在于：通过对特定超参数或特定子模型的设置后，对训练后的模型进行“交付前测试”，以便从多个交付模型中选择泛化性能最优者。</a:t>
            </a:r>
            <a:endParaRPr kumimoji="1" lang="zh-CN" altLang="en-US" sz="2000" dirty="0">
              <a:solidFill>
                <a:srgbClr val="000000"/>
              </a:solidFill>
              <a:latin typeface="Arial Unicode MS" panose="020B0604020202020204" pitchFamily="34" charset="-122"/>
              <a:ea typeface="仿宋" panose="02010609060101010101" pitchFamily="49" charset="-122"/>
            </a:endParaRP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2000" b="1" dirty="0" smtClean="0">
                <a:solidFill>
                  <a:srgbClr val="0000FF"/>
                </a:solidFill>
                <a:latin typeface="Arial Unicode MS" panose="020B0604020202020204" pitchFamily="34" charset="-122"/>
                <a:ea typeface="仿宋" panose="02010609060101010101" pitchFamily="49" charset="-122"/>
              </a:rPr>
              <a:t>测试集</a:t>
            </a:r>
            <a:r>
              <a:rPr kumimoji="1" lang="zh-CN" altLang="en-US" sz="2000" dirty="0">
                <a:solidFill>
                  <a:srgbClr val="000000"/>
                </a:solidFill>
                <a:latin typeface="Arial Unicode MS" panose="020B0604020202020204" pitchFamily="34" charset="-122"/>
                <a:ea typeface="仿宋" panose="02010609060101010101" pitchFamily="49" charset="-122"/>
              </a:rPr>
              <a:t>：在</a:t>
            </a:r>
            <a:r>
              <a:rPr kumimoji="1" lang="zh-CN" altLang="en-US" sz="2000" dirty="0" smtClean="0">
                <a:solidFill>
                  <a:srgbClr val="000000"/>
                </a:solidFill>
                <a:latin typeface="Arial Unicode MS" panose="020B0604020202020204" pitchFamily="34" charset="-122"/>
                <a:ea typeface="仿宋" panose="02010609060101010101" pitchFamily="49" charset="-122"/>
              </a:rPr>
              <a:t>设计与调优分类</a:t>
            </a:r>
            <a:r>
              <a:rPr kumimoji="1" lang="zh-CN" altLang="en-US" sz="2000" dirty="0">
                <a:solidFill>
                  <a:srgbClr val="000000"/>
                </a:solidFill>
                <a:latin typeface="Arial Unicode MS" panose="020B0604020202020204" pitchFamily="34" charset="-122"/>
                <a:ea typeface="仿宋" panose="02010609060101010101" pitchFamily="49" charset="-122"/>
              </a:rPr>
              <a:t>系统时没有用过的独立</a:t>
            </a:r>
            <a:r>
              <a:rPr kumimoji="1" lang="zh-CN" altLang="en-US" sz="2000" dirty="0" smtClean="0">
                <a:solidFill>
                  <a:srgbClr val="000000"/>
                </a:solidFill>
                <a:latin typeface="Arial Unicode MS" panose="020B0604020202020204" pitchFamily="34" charset="-122"/>
                <a:ea typeface="仿宋" panose="02010609060101010101" pitchFamily="49" charset="-122"/>
              </a:rPr>
              <a:t>样本集。</a:t>
            </a:r>
            <a:endParaRPr kumimoji="1" lang="en-US" altLang="zh-CN" sz="2000" dirty="0" smtClean="0">
              <a:solidFill>
                <a:srgbClr val="000000"/>
              </a:solidFill>
              <a:latin typeface="Arial Unicode MS" panose="020B0604020202020204" pitchFamily="34" charset="-122"/>
              <a:ea typeface="仿宋" panose="02010609060101010101" pitchFamily="49" charset="-122"/>
            </a:endParaRP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0000FF"/>
                </a:solidFill>
                <a:latin typeface="Arial Unicode MS" panose="020B0604020202020204" pitchFamily="34" charset="-122"/>
                <a:ea typeface="仿宋" panose="02010609060101010101" pitchFamily="49" charset="-122"/>
              </a:rPr>
              <a:t>系统评价原则</a:t>
            </a:r>
            <a:r>
              <a:rPr kumimoji="1" lang="zh-CN" altLang="en-US" sz="2000" dirty="0">
                <a:solidFill>
                  <a:srgbClr val="000000"/>
                </a:solidFill>
                <a:latin typeface="Arial Unicode MS" panose="020B0604020202020204" pitchFamily="34" charset="-122"/>
                <a:ea typeface="仿宋" panose="02010609060101010101" pitchFamily="49" charset="-122"/>
              </a:rPr>
              <a:t>：为了更好地对模式识别系统性能进行评价，必须使用一组独立于训练集的测试集对系统进行测试</a:t>
            </a:r>
          </a:p>
          <a:p>
            <a:pPr>
              <a:spcBef>
                <a:spcPts val="600"/>
              </a:spcBef>
            </a:pPr>
            <a:endParaRPr kumimoji="1" lang="zh-CN" altLang="en-US" sz="2000" dirty="0">
              <a:solidFill>
                <a:srgbClr val="000000"/>
              </a:solidFill>
              <a:latin typeface="Arial Unicode MS" panose="020B0604020202020204" pitchFamily="34" charset="-122"/>
              <a:ea typeface="仿宋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99154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827584" y="908720"/>
            <a:ext cx="6696744" cy="5832648"/>
          </a:xfrm>
        </p:spPr>
        <p:txBody>
          <a:bodyPr/>
          <a:lstStyle/>
          <a:p>
            <a:pPr marL="0" indent="628650">
              <a:spcBef>
                <a:spcPts val="1200"/>
              </a:spcBef>
              <a:buNone/>
            </a:pPr>
            <a:r>
              <a:rPr lang="zh-CN" altLang="en-US" sz="2000" b="1" dirty="0" smtClean="0">
                <a:solidFill>
                  <a:srgbClr val="0000FF"/>
                </a:solidFill>
                <a:ea typeface="楷体" panose="02010609060101010101" pitchFamily="49" charset="-122"/>
              </a:rPr>
              <a:t>     第</a:t>
            </a:r>
            <a:r>
              <a:rPr lang="en-US" altLang="zh-CN" sz="2000" b="1" dirty="0" smtClean="0">
                <a:solidFill>
                  <a:srgbClr val="0000FF"/>
                </a:solidFill>
                <a:ea typeface="楷体" panose="02010609060101010101" pitchFamily="49" charset="-122"/>
              </a:rPr>
              <a:t>1</a:t>
            </a:r>
            <a:r>
              <a:rPr lang="zh-CN" altLang="en-US" sz="2000" b="1" dirty="0" smtClean="0">
                <a:solidFill>
                  <a:srgbClr val="0000FF"/>
                </a:solidFill>
                <a:ea typeface="楷体" panose="02010609060101010101" pitchFamily="49" charset="-122"/>
              </a:rPr>
              <a:t>讲：绪</a:t>
            </a:r>
            <a:r>
              <a:rPr lang="zh-CN" altLang="en-US" sz="2000" b="1" dirty="0">
                <a:solidFill>
                  <a:srgbClr val="0000FF"/>
                </a:solidFill>
                <a:ea typeface="楷体" panose="02010609060101010101" pitchFamily="49" charset="-122"/>
              </a:rPr>
              <a:t>论</a:t>
            </a:r>
            <a:endParaRPr lang="en-US" altLang="zh-CN" sz="2000" b="1" dirty="0">
              <a:solidFill>
                <a:srgbClr val="0000FF"/>
              </a:solidFill>
              <a:ea typeface="楷体" panose="02010609060101010101" pitchFamily="49" charset="-122"/>
            </a:endParaRPr>
          </a:p>
          <a:p>
            <a:pPr marL="0" indent="628650">
              <a:spcBef>
                <a:spcPts val="1200"/>
              </a:spcBef>
              <a:buNone/>
            </a:pPr>
            <a:r>
              <a:rPr lang="zh-CN" altLang="en-US" sz="2000" b="1" dirty="0" smtClean="0">
                <a:solidFill>
                  <a:srgbClr val="0000FF"/>
                </a:solidFill>
                <a:ea typeface="楷体" panose="02010609060101010101" pitchFamily="49" charset="-122"/>
              </a:rPr>
              <a:t>     第</a:t>
            </a:r>
            <a:r>
              <a:rPr lang="en-US" altLang="zh-CN" sz="2000" b="1" dirty="0" smtClean="0">
                <a:solidFill>
                  <a:srgbClr val="0000FF"/>
                </a:solidFill>
                <a:ea typeface="楷体" panose="02010609060101010101" pitchFamily="49" charset="-122"/>
              </a:rPr>
              <a:t>2</a:t>
            </a:r>
            <a:r>
              <a:rPr lang="zh-CN" altLang="en-US" sz="2000" b="1" dirty="0" smtClean="0">
                <a:solidFill>
                  <a:srgbClr val="0000FF"/>
                </a:solidFill>
                <a:ea typeface="楷体" panose="02010609060101010101" pitchFamily="49" charset="-122"/>
              </a:rPr>
              <a:t>讲：线性判别分类</a:t>
            </a:r>
            <a:endParaRPr lang="en-US" altLang="zh-CN" sz="2000" b="1" dirty="0">
              <a:solidFill>
                <a:srgbClr val="0000FF"/>
              </a:solidFill>
              <a:ea typeface="楷体" panose="02010609060101010101" pitchFamily="49" charset="-122"/>
            </a:endParaRPr>
          </a:p>
          <a:p>
            <a:pPr marL="0" indent="628650">
              <a:spcBef>
                <a:spcPts val="1200"/>
              </a:spcBef>
              <a:buNone/>
            </a:pPr>
            <a:r>
              <a:rPr lang="zh-CN" altLang="en-US" sz="2000" b="1" dirty="0" smtClean="0">
                <a:solidFill>
                  <a:srgbClr val="0000FF"/>
                </a:solidFill>
                <a:ea typeface="楷体" panose="02010609060101010101" pitchFamily="49" charset="-122"/>
              </a:rPr>
              <a:t>第</a:t>
            </a:r>
            <a:r>
              <a:rPr lang="en-US" altLang="zh-CN" sz="2000" b="1" dirty="0" smtClean="0">
                <a:solidFill>
                  <a:srgbClr val="0000FF"/>
                </a:solidFill>
                <a:ea typeface="楷体" panose="02010609060101010101" pitchFamily="49" charset="-122"/>
              </a:rPr>
              <a:t>3</a:t>
            </a:r>
            <a:r>
              <a:rPr lang="zh-CN" altLang="en-US" sz="2000" b="1" dirty="0" smtClean="0">
                <a:solidFill>
                  <a:srgbClr val="0000FF"/>
                </a:solidFill>
                <a:ea typeface="楷体" panose="02010609060101010101" pitchFamily="49" charset="-122"/>
              </a:rPr>
              <a:t>、</a:t>
            </a:r>
            <a:r>
              <a:rPr lang="en-US" altLang="zh-CN" sz="2000" b="1" dirty="0" smtClean="0">
                <a:solidFill>
                  <a:srgbClr val="0000FF"/>
                </a:solidFill>
                <a:ea typeface="楷体" panose="02010609060101010101" pitchFamily="49" charset="-122"/>
              </a:rPr>
              <a:t>4</a:t>
            </a:r>
            <a:r>
              <a:rPr lang="zh-CN" altLang="en-US" sz="2000" b="1" dirty="0" smtClean="0">
                <a:solidFill>
                  <a:srgbClr val="0000FF"/>
                </a:solidFill>
                <a:ea typeface="楷体" panose="02010609060101010101" pitchFamily="49" charset="-122"/>
              </a:rPr>
              <a:t>讲：概率分类</a:t>
            </a:r>
            <a:endParaRPr lang="en-US" altLang="zh-CN" sz="2000" b="1" dirty="0" smtClean="0">
              <a:solidFill>
                <a:srgbClr val="0000FF"/>
              </a:solidFill>
              <a:ea typeface="楷体" panose="02010609060101010101" pitchFamily="49" charset="-122"/>
            </a:endParaRPr>
          </a:p>
          <a:p>
            <a:pPr marL="0" indent="628650">
              <a:spcBef>
                <a:spcPts val="1200"/>
              </a:spcBef>
              <a:buNone/>
            </a:pPr>
            <a:r>
              <a:rPr lang="zh-CN" altLang="en-US" sz="2000" b="1" dirty="0" smtClean="0">
                <a:solidFill>
                  <a:srgbClr val="0000FF"/>
                </a:solidFill>
                <a:ea typeface="楷体" panose="02010609060101010101" pitchFamily="49" charset="-122"/>
              </a:rPr>
              <a:t>第</a:t>
            </a:r>
            <a:r>
              <a:rPr lang="en-US" altLang="zh-CN" sz="2000" b="1" dirty="0" smtClean="0">
                <a:solidFill>
                  <a:srgbClr val="0000FF"/>
                </a:solidFill>
                <a:ea typeface="楷体" panose="02010609060101010101" pitchFamily="49" charset="-122"/>
              </a:rPr>
              <a:t>5</a:t>
            </a:r>
            <a:r>
              <a:rPr lang="zh-CN" altLang="en-US" sz="2000" b="1" dirty="0" smtClean="0">
                <a:solidFill>
                  <a:srgbClr val="0000FF"/>
                </a:solidFill>
                <a:ea typeface="楷体" panose="02010609060101010101" pitchFamily="49" charset="-122"/>
              </a:rPr>
              <a:t>、</a:t>
            </a:r>
            <a:r>
              <a:rPr lang="en-US" altLang="zh-CN" sz="2000" b="1" dirty="0" smtClean="0">
                <a:solidFill>
                  <a:srgbClr val="0000FF"/>
                </a:solidFill>
                <a:ea typeface="楷体" panose="02010609060101010101" pitchFamily="49" charset="-122"/>
              </a:rPr>
              <a:t>6</a:t>
            </a:r>
            <a:r>
              <a:rPr lang="zh-CN" altLang="en-US" sz="2000" b="1" dirty="0" smtClean="0">
                <a:solidFill>
                  <a:srgbClr val="0000FF"/>
                </a:solidFill>
                <a:ea typeface="楷体" panose="02010609060101010101" pitchFamily="49" charset="-122"/>
              </a:rPr>
              <a:t>讲：支</a:t>
            </a:r>
            <a:r>
              <a:rPr lang="zh-CN" altLang="en-US" sz="2000" b="1" dirty="0">
                <a:solidFill>
                  <a:srgbClr val="0000FF"/>
                </a:solidFill>
                <a:ea typeface="楷体" panose="02010609060101010101" pitchFamily="49" charset="-122"/>
              </a:rPr>
              <a:t>持向量</a:t>
            </a:r>
            <a:r>
              <a:rPr lang="zh-CN" altLang="en-US" sz="2000" b="1" dirty="0" smtClean="0">
                <a:solidFill>
                  <a:srgbClr val="0000FF"/>
                </a:solidFill>
                <a:ea typeface="楷体" panose="02010609060101010101" pitchFamily="49" charset="-122"/>
              </a:rPr>
              <a:t>机</a:t>
            </a:r>
            <a:endParaRPr lang="en-US" altLang="zh-CN" sz="2000" b="1" dirty="0">
              <a:solidFill>
                <a:srgbClr val="0000FF"/>
              </a:solidFill>
              <a:ea typeface="楷体" panose="02010609060101010101" pitchFamily="49" charset="-122"/>
            </a:endParaRPr>
          </a:p>
          <a:p>
            <a:pPr marL="0" indent="628650">
              <a:spcBef>
                <a:spcPts val="1200"/>
              </a:spcBef>
              <a:buNone/>
            </a:pPr>
            <a:r>
              <a:rPr lang="zh-CN" altLang="en-US" sz="2000" b="1" dirty="0" smtClean="0">
                <a:solidFill>
                  <a:srgbClr val="0000FF"/>
                </a:solidFill>
                <a:ea typeface="楷体" panose="02010609060101010101" pitchFamily="49" charset="-122"/>
              </a:rPr>
              <a:t>      第</a:t>
            </a:r>
            <a:r>
              <a:rPr lang="en-US" altLang="zh-CN" sz="2000" b="1" dirty="0" smtClean="0">
                <a:solidFill>
                  <a:srgbClr val="0000FF"/>
                </a:solidFill>
                <a:ea typeface="楷体" panose="02010609060101010101" pitchFamily="49" charset="-122"/>
              </a:rPr>
              <a:t>7</a:t>
            </a:r>
            <a:r>
              <a:rPr lang="zh-CN" altLang="en-US" sz="2000" b="1" dirty="0" smtClean="0">
                <a:solidFill>
                  <a:srgbClr val="0000FF"/>
                </a:solidFill>
                <a:ea typeface="楷体" panose="02010609060101010101" pitchFamily="49" charset="-122"/>
              </a:rPr>
              <a:t>讲：决策树</a:t>
            </a:r>
            <a:endParaRPr lang="en-US" altLang="zh-CN" sz="2000" b="1" dirty="0" smtClean="0">
              <a:solidFill>
                <a:srgbClr val="0000FF"/>
              </a:solidFill>
              <a:ea typeface="楷体" panose="02010609060101010101" pitchFamily="49" charset="-122"/>
            </a:endParaRPr>
          </a:p>
          <a:p>
            <a:pPr marL="0" indent="628650">
              <a:spcBef>
                <a:spcPts val="1200"/>
              </a:spcBef>
              <a:buNone/>
            </a:pPr>
            <a:r>
              <a:rPr lang="zh-CN" altLang="en-US" sz="2000" b="1" dirty="0" smtClean="0">
                <a:solidFill>
                  <a:srgbClr val="0000FF"/>
                </a:solidFill>
                <a:ea typeface="楷体" panose="02010609060101010101" pitchFamily="49" charset="-122"/>
              </a:rPr>
              <a:t>      第</a:t>
            </a:r>
            <a:r>
              <a:rPr lang="en-US" altLang="zh-CN" sz="2000" b="1" dirty="0" smtClean="0">
                <a:solidFill>
                  <a:srgbClr val="0000FF"/>
                </a:solidFill>
                <a:ea typeface="楷体" panose="02010609060101010101" pitchFamily="49" charset="-122"/>
              </a:rPr>
              <a:t>8</a:t>
            </a:r>
            <a:r>
              <a:rPr lang="zh-CN" altLang="en-US" sz="2000" b="1" dirty="0" smtClean="0">
                <a:solidFill>
                  <a:srgbClr val="0000FF"/>
                </a:solidFill>
                <a:ea typeface="楷体" panose="02010609060101010101" pitchFamily="49" charset="-122"/>
              </a:rPr>
              <a:t>讲：随机森林</a:t>
            </a:r>
            <a:endParaRPr lang="en-US" altLang="zh-CN" sz="2000" b="1" dirty="0" smtClean="0">
              <a:solidFill>
                <a:srgbClr val="0000FF"/>
              </a:solidFill>
              <a:ea typeface="楷体" panose="02010609060101010101" pitchFamily="49" charset="-122"/>
            </a:endParaRPr>
          </a:p>
          <a:p>
            <a:pPr marL="0" indent="628650">
              <a:spcBef>
                <a:spcPts val="1200"/>
              </a:spcBef>
              <a:buNone/>
            </a:pPr>
            <a:r>
              <a:rPr lang="zh-CN" altLang="en-US" sz="2000" b="1" dirty="0" smtClean="0">
                <a:solidFill>
                  <a:srgbClr val="0000FF"/>
                </a:solidFill>
                <a:ea typeface="楷体" panose="02010609060101010101" pitchFamily="49" charset="-122"/>
              </a:rPr>
              <a:t>      第</a:t>
            </a:r>
            <a:r>
              <a:rPr lang="en-US" altLang="zh-CN" sz="2000" b="1" dirty="0" smtClean="0">
                <a:solidFill>
                  <a:srgbClr val="0000FF"/>
                </a:solidFill>
                <a:ea typeface="楷体" panose="02010609060101010101" pitchFamily="49" charset="-122"/>
              </a:rPr>
              <a:t>9</a:t>
            </a:r>
            <a:r>
              <a:rPr lang="zh-CN" altLang="en-US" sz="2000" b="1" dirty="0" smtClean="0">
                <a:solidFill>
                  <a:srgbClr val="0000FF"/>
                </a:solidFill>
                <a:ea typeface="楷体" panose="02010609060101010101" pitchFamily="49" charset="-122"/>
              </a:rPr>
              <a:t>讲：模型选择</a:t>
            </a:r>
            <a:endParaRPr lang="en-US" altLang="zh-CN" sz="2000" b="1" dirty="0">
              <a:solidFill>
                <a:srgbClr val="0000FF"/>
              </a:solidFill>
              <a:ea typeface="楷体" panose="02010609060101010101" pitchFamily="49" charset="-122"/>
            </a:endParaRPr>
          </a:p>
          <a:p>
            <a:pPr marL="0" indent="628650">
              <a:spcBef>
                <a:spcPts val="1200"/>
              </a:spcBef>
              <a:buNone/>
            </a:pPr>
            <a:r>
              <a:rPr lang="zh-CN" altLang="en-US" sz="2000" b="1" dirty="0" smtClean="0">
                <a:solidFill>
                  <a:srgbClr val="0000FF"/>
                </a:solidFill>
                <a:ea typeface="楷体" panose="02010609060101010101" pitchFamily="49" charset="-122"/>
              </a:rPr>
              <a:t>    第</a:t>
            </a:r>
            <a:r>
              <a:rPr lang="en-US" altLang="zh-CN" sz="2000" b="1" dirty="0" smtClean="0">
                <a:solidFill>
                  <a:srgbClr val="0000FF"/>
                </a:solidFill>
                <a:ea typeface="楷体" panose="02010609060101010101" pitchFamily="49" charset="-122"/>
              </a:rPr>
              <a:t>10</a:t>
            </a:r>
            <a:r>
              <a:rPr lang="zh-CN" altLang="en-US" sz="2000" b="1" dirty="0" smtClean="0">
                <a:solidFill>
                  <a:srgbClr val="0000FF"/>
                </a:solidFill>
                <a:ea typeface="楷体" panose="02010609060101010101" pitchFamily="49" charset="-122"/>
              </a:rPr>
              <a:t>讲：贝叶斯网络</a:t>
            </a:r>
            <a:endParaRPr lang="en-US" altLang="zh-CN" sz="2000" b="1" dirty="0" smtClean="0">
              <a:solidFill>
                <a:srgbClr val="0000FF"/>
              </a:solidFill>
              <a:ea typeface="楷体" panose="02010609060101010101" pitchFamily="49" charset="-122"/>
            </a:endParaRPr>
          </a:p>
          <a:p>
            <a:pPr marL="0" indent="628650">
              <a:spcBef>
                <a:spcPts val="1200"/>
              </a:spcBef>
              <a:buNone/>
            </a:pPr>
            <a:r>
              <a:rPr lang="zh-CN" altLang="en-US" sz="2000" b="1" dirty="0" smtClean="0">
                <a:solidFill>
                  <a:srgbClr val="0000FF"/>
                </a:solidFill>
                <a:ea typeface="楷体" panose="02010609060101010101" pitchFamily="49" charset="-122"/>
              </a:rPr>
              <a:t>    第</a:t>
            </a:r>
            <a:r>
              <a:rPr lang="en-US" altLang="zh-CN" sz="2000" b="1" dirty="0">
                <a:solidFill>
                  <a:srgbClr val="0000FF"/>
                </a:solidFill>
                <a:ea typeface="楷体" panose="02010609060101010101" pitchFamily="49" charset="-122"/>
              </a:rPr>
              <a:t>11</a:t>
            </a:r>
            <a:r>
              <a:rPr lang="zh-CN" altLang="en-US" sz="2000" b="1" dirty="0">
                <a:solidFill>
                  <a:srgbClr val="0000FF"/>
                </a:solidFill>
                <a:ea typeface="楷体" panose="02010609060101010101" pitchFamily="49" charset="-122"/>
              </a:rPr>
              <a:t>讲：特征提取</a:t>
            </a:r>
            <a:endParaRPr lang="en-US" altLang="zh-CN" sz="2000" b="1" dirty="0">
              <a:solidFill>
                <a:srgbClr val="0000FF"/>
              </a:solidFill>
              <a:ea typeface="楷体" panose="02010609060101010101" pitchFamily="49" charset="-122"/>
            </a:endParaRPr>
          </a:p>
          <a:p>
            <a:pPr marL="0" indent="628650">
              <a:spcBef>
                <a:spcPts val="1200"/>
              </a:spcBef>
              <a:buNone/>
            </a:pPr>
            <a:r>
              <a:rPr lang="zh-CN" altLang="en-US" sz="2000" b="1" dirty="0" smtClean="0">
                <a:solidFill>
                  <a:srgbClr val="0000FF"/>
                </a:solidFill>
                <a:ea typeface="楷体" panose="02010609060101010101" pitchFamily="49" charset="-122"/>
              </a:rPr>
              <a:t>    第</a:t>
            </a:r>
            <a:r>
              <a:rPr lang="en-US" altLang="zh-CN" sz="2000" b="1" dirty="0" smtClean="0">
                <a:solidFill>
                  <a:srgbClr val="0000FF"/>
                </a:solidFill>
                <a:ea typeface="楷体" panose="02010609060101010101" pitchFamily="49" charset="-122"/>
              </a:rPr>
              <a:t>12</a:t>
            </a:r>
            <a:r>
              <a:rPr lang="zh-CN" altLang="en-US" sz="2000" b="1" dirty="0" smtClean="0">
                <a:solidFill>
                  <a:srgbClr val="0000FF"/>
                </a:solidFill>
                <a:ea typeface="楷体" panose="02010609060101010101" pitchFamily="49" charset="-122"/>
              </a:rPr>
              <a:t>讲：聚类分析</a:t>
            </a:r>
            <a:endParaRPr lang="en-US" altLang="zh-CN" sz="2000" b="1" dirty="0" smtClean="0">
              <a:solidFill>
                <a:srgbClr val="0000FF"/>
              </a:solidFill>
              <a:ea typeface="楷体" panose="02010609060101010101" pitchFamily="49" charset="-122"/>
            </a:endParaRPr>
          </a:p>
          <a:p>
            <a:pPr marL="0" indent="628650">
              <a:spcBef>
                <a:spcPts val="1200"/>
              </a:spcBef>
              <a:buNone/>
            </a:pPr>
            <a:r>
              <a:rPr lang="zh-CN" altLang="en-US" sz="2000" b="1" dirty="0" smtClean="0">
                <a:solidFill>
                  <a:srgbClr val="0000FF"/>
                </a:solidFill>
                <a:ea typeface="楷体" panose="02010609060101010101" pitchFamily="49" charset="-122"/>
              </a:rPr>
              <a:t>    第</a:t>
            </a:r>
            <a:r>
              <a:rPr lang="en-US" altLang="zh-CN" sz="2000" b="1" dirty="0" smtClean="0">
                <a:solidFill>
                  <a:srgbClr val="0000FF"/>
                </a:solidFill>
                <a:ea typeface="楷体" panose="02010609060101010101" pitchFamily="49" charset="-122"/>
              </a:rPr>
              <a:t>13</a:t>
            </a:r>
            <a:r>
              <a:rPr lang="zh-CN" altLang="en-US" sz="2000" b="1" dirty="0" smtClean="0">
                <a:solidFill>
                  <a:srgbClr val="0000FF"/>
                </a:solidFill>
                <a:ea typeface="楷体" panose="02010609060101010101" pitchFamily="49" charset="-122"/>
              </a:rPr>
              <a:t>讲：神经网络</a:t>
            </a:r>
            <a:endParaRPr lang="en-US" altLang="zh-CN" sz="2000" b="1" dirty="0" smtClean="0">
              <a:solidFill>
                <a:srgbClr val="0000FF"/>
              </a:solidFill>
              <a:ea typeface="楷体" panose="02010609060101010101" pitchFamily="49" charset="-122"/>
            </a:endParaRPr>
          </a:p>
          <a:p>
            <a:pPr marL="0" indent="628650">
              <a:spcBef>
                <a:spcPts val="1200"/>
              </a:spcBef>
              <a:buNone/>
            </a:pPr>
            <a:r>
              <a:rPr lang="zh-CN" altLang="en-US" sz="2000" b="1" dirty="0" smtClean="0">
                <a:solidFill>
                  <a:srgbClr val="0000FF"/>
                </a:solidFill>
                <a:ea typeface="楷体" panose="02010609060101010101" pitchFamily="49" charset="-122"/>
              </a:rPr>
              <a:t>    第</a:t>
            </a:r>
            <a:r>
              <a:rPr lang="en-US" altLang="zh-CN" sz="2000" b="1" dirty="0" smtClean="0">
                <a:solidFill>
                  <a:srgbClr val="0000FF"/>
                </a:solidFill>
                <a:ea typeface="楷体" panose="02010609060101010101" pitchFamily="49" charset="-122"/>
              </a:rPr>
              <a:t>14</a:t>
            </a:r>
            <a:r>
              <a:rPr lang="zh-CN" altLang="en-US" sz="2000" b="1" dirty="0">
                <a:solidFill>
                  <a:srgbClr val="0000FF"/>
                </a:solidFill>
                <a:ea typeface="楷体" panose="02010609060101010101" pitchFamily="49" charset="-122"/>
              </a:rPr>
              <a:t>讲</a:t>
            </a:r>
            <a:r>
              <a:rPr lang="zh-CN" altLang="en-US" sz="2000" b="1" dirty="0" smtClean="0">
                <a:solidFill>
                  <a:srgbClr val="0000FF"/>
                </a:solidFill>
                <a:ea typeface="楷体" panose="02010609060101010101" pitchFamily="49" charset="-122"/>
              </a:rPr>
              <a:t>：深</a:t>
            </a:r>
            <a:r>
              <a:rPr lang="zh-CN" altLang="en-US" sz="2000" b="1" dirty="0">
                <a:solidFill>
                  <a:srgbClr val="0000FF"/>
                </a:solidFill>
                <a:ea typeface="楷体" panose="02010609060101010101" pitchFamily="49" charset="-122"/>
              </a:rPr>
              <a:t>度学</a:t>
            </a:r>
            <a:r>
              <a:rPr lang="zh-CN" altLang="en-US" sz="2000" b="1" dirty="0" smtClean="0">
                <a:solidFill>
                  <a:srgbClr val="0000FF"/>
                </a:solidFill>
                <a:ea typeface="楷体" panose="02010609060101010101" pitchFamily="49" charset="-122"/>
              </a:rPr>
              <a:t>习</a:t>
            </a:r>
            <a:endParaRPr lang="en-US" altLang="zh-CN" sz="2000" b="1" dirty="0" smtClean="0">
              <a:solidFill>
                <a:srgbClr val="0000FF"/>
              </a:solidFill>
              <a:ea typeface="楷体" panose="02010609060101010101" pitchFamily="49" charset="-122"/>
            </a:endParaRPr>
          </a:p>
          <a:p>
            <a:pPr marL="0" indent="628650">
              <a:spcBef>
                <a:spcPts val="1200"/>
              </a:spcBef>
              <a:buNone/>
            </a:pPr>
            <a:r>
              <a:rPr lang="zh-CN" altLang="en-US" sz="2000" b="1" dirty="0" smtClean="0">
                <a:solidFill>
                  <a:srgbClr val="0000FF"/>
                </a:solidFill>
                <a:ea typeface="楷体" panose="02010609060101010101" pitchFamily="49" charset="-122"/>
              </a:rPr>
              <a:t>    第</a:t>
            </a:r>
            <a:r>
              <a:rPr lang="en-US" altLang="zh-CN" sz="2000" b="1" dirty="0" smtClean="0">
                <a:solidFill>
                  <a:srgbClr val="0000FF"/>
                </a:solidFill>
                <a:ea typeface="楷体" panose="02010609060101010101" pitchFamily="49" charset="-122"/>
              </a:rPr>
              <a:t>15</a:t>
            </a:r>
            <a:r>
              <a:rPr lang="zh-CN" altLang="en-US" sz="2000" b="1" dirty="0" smtClean="0">
                <a:solidFill>
                  <a:srgbClr val="0000FF"/>
                </a:solidFill>
                <a:ea typeface="楷体" panose="02010609060101010101" pitchFamily="49" charset="-122"/>
              </a:rPr>
              <a:t>讲：模式识</a:t>
            </a:r>
            <a:r>
              <a:rPr lang="zh-CN" altLang="en-US" sz="2000" b="1" dirty="0" smtClean="0">
                <a:solidFill>
                  <a:srgbClr val="0000FF"/>
                </a:solidFill>
                <a:ea typeface="楷体" panose="02010609060101010101" pitchFamily="49" charset="-122"/>
              </a:rPr>
              <a:t>别应用</a:t>
            </a:r>
            <a:endParaRPr lang="en-US" altLang="zh-CN" sz="2000" b="1" dirty="0" smtClean="0">
              <a:solidFill>
                <a:srgbClr val="0000FF"/>
              </a:solidFill>
              <a:ea typeface="楷体" panose="02010609060101010101" pitchFamily="49" charset="-122"/>
            </a:endParaRPr>
          </a:p>
          <a:p>
            <a:pPr marL="0" indent="628650">
              <a:spcBef>
                <a:spcPts val="1200"/>
              </a:spcBef>
              <a:buNone/>
            </a:pPr>
            <a:r>
              <a:rPr lang="zh-CN" altLang="en-US" sz="2000" b="1" dirty="0">
                <a:solidFill>
                  <a:srgbClr val="0000FF"/>
                </a:solidFill>
                <a:ea typeface="楷体" panose="02010609060101010101" pitchFamily="49" charset="-122"/>
              </a:rPr>
              <a:t> </a:t>
            </a:r>
            <a:r>
              <a:rPr lang="zh-CN" altLang="en-US" sz="2000" b="1" dirty="0" smtClean="0">
                <a:solidFill>
                  <a:srgbClr val="0000FF"/>
                </a:solidFill>
                <a:ea typeface="楷体" panose="02010609060101010101" pitchFamily="49" charset="-122"/>
              </a:rPr>
              <a:t>      </a:t>
            </a:r>
            <a:endParaRPr lang="zh-CN" altLang="en-US" sz="2000" b="1" dirty="0">
              <a:solidFill>
                <a:srgbClr val="0000FF"/>
              </a:solidFill>
              <a:ea typeface="楷体" panose="02010609060101010101" pitchFamily="49" charset="-122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 anchor="ctr" anchorCtr="0"/>
          <a:lstStyle/>
          <a:p>
            <a:r>
              <a:rPr lang="zh-CN" altLang="en-US" dirty="0" smtClean="0"/>
              <a:t>二、课程学习说明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393107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323528" y="980728"/>
            <a:ext cx="8496300" cy="5543897"/>
          </a:xfrm>
        </p:spPr>
        <p:txBody>
          <a:bodyPr/>
          <a:lstStyle/>
          <a:p>
            <a:pPr marL="0" lvl="1" indent="0">
              <a:buNone/>
            </a:pPr>
            <a:r>
              <a:rPr lang="zh-CN" altLang="zh-CN" dirty="0">
                <a:solidFill>
                  <a:srgbClr val="C00000"/>
                </a:solidFill>
              </a:rPr>
              <a:t>埃•阿培丁，机器学习导论</a:t>
            </a:r>
            <a:r>
              <a:rPr lang="zh-CN" altLang="zh-CN" dirty="0" smtClean="0">
                <a:solidFill>
                  <a:srgbClr val="C00000"/>
                </a:solidFill>
              </a:rPr>
              <a:t>（</a:t>
            </a:r>
            <a:r>
              <a:rPr lang="en-US" altLang="zh-CN" dirty="0" smtClean="0">
                <a:solidFill>
                  <a:srgbClr val="C00000"/>
                </a:solidFill>
              </a:rPr>
              <a:t>2014</a:t>
            </a:r>
            <a:r>
              <a:rPr lang="zh-CN" altLang="zh-CN" dirty="0" smtClean="0">
                <a:solidFill>
                  <a:srgbClr val="C00000"/>
                </a:solidFill>
              </a:rPr>
              <a:t>第</a:t>
            </a:r>
            <a:r>
              <a:rPr lang="en-US" altLang="zh-CN" dirty="0">
                <a:solidFill>
                  <a:srgbClr val="C00000"/>
                </a:solidFill>
              </a:rPr>
              <a:t>3</a:t>
            </a:r>
            <a:r>
              <a:rPr lang="zh-CN" altLang="zh-CN" dirty="0">
                <a:solidFill>
                  <a:srgbClr val="C00000"/>
                </a:solidFill>
              </a:rPr>
              <a:t>版）</a:t>
            </a:r>
            <a:r>
              <a:rPr lang="en-US" altLang="zh-CN" dirty="0">
                <a:solidFill>
                  <a:srgbClr val="C00000"/>
                </a:solidFill>
              </a:rPr>
              <a:t>, </a:t>
            </a:r>
            <a:r>
              <a:rPr lang="zh-CN" altLang="zh-CN" dirty="0">
                <a:solidFill>
                  <a:srgbClr val="C00000"/>
                </a:solidFill>
              </a:rPr>
              <a:t>范明 译，机械工业版，</a:t>
            </a:r>
            <a:r>
              <a:rPr lang="en-US" altLang="zh-CN" dirty="0">
                <a:solidFill>
                  <a:srgbClr val="C00000"/>
                </a:solidFill>
              </a:rPr>
              <a:t>2016</a:t>
            </a:r>
          </a:p>
          <a:p>
            <a:pPr marL="457200" lvl="1" indent="0">
              <a:buNone/>
            </a:pPr>
            <a:r>
              <a:rPr lang="zh-CN" altLang="en-US" sz="1600" b="1" dirty="0"/>
              <a:t>本课程教材。</a:t>
            </a:r>
            <a:r>
              <a:rPr lang="zh-CN" altLang="en-US" sz="1600" dirty="0" smtClean="0"/>
              <a:t>概</a:t>
            </a:r>
            <a:r>
              <a:rPr lang="zh-CN" altLang="en-US" sz="1600" dirty="0"/>
              <a:t>念与构公式推导比较简洁</a:t>
            </a:r>
            <a:r>
              <a:rPr lang="zh-CN" altLang="en-US" sz="1600" dirty="0" smtClean="0"/>
              <a:t>。</a:t>
            </a:r>
            <a:endParaRPr lang="en-US" altLang="zh-CN" sz="1600" dirty="0"/>
          </a:p>
          <a:p>
            <a:pPr marL="0" indent="0">
              <a:spcBef>
                <a:spcPts val="1200"/>
              </a:spcBef>
              <a:buNone/>
            </a:pPr>
            <a:r>
              <a:rPr lang="zh-CN" altLang="zh-CN" sz="2000" dirty="0" smtClean="0">
                <a:solidFill>
                  <a:srgbClr val="C00000"/>
                </a:solidFill>
              </a:rPr>
              <a:t>李</a:t>
            </a:r>
            <a:r>
              <a:rPr lang="zh-CN" altLang="zh-CN" sz="2000" dirty="0">
                <a:solidFill>
                  <a:srgbClr val="C00000"/>
                </a:solidFill>
              </a:rPr>
              <a:t>航，</a:t>
            </a:r>
            <a:r>
              <a:rPr lang="zh-CN" altLang="zh-CN" sz="2000" b="1" dirty="0">
                <a:solidFill>
                  <a:srgbClr val="C00000"/>
                </a:solidFill>
              </a:rPr>
              <a:t>统计学习方法（第</a:t>
            </a:r>
            <a:r>
              <a:rPr lang="en-US" altLang="zh-CN" sz="2000" b="1" dirty="0">
                <a:solidFill>
                  <a:srgbClr val="C00000"/>
                </a:solidFill>
              </a:rPr>
              <a:t>2</a:t>
            </a:r>
            <a:r>
              <a:rPr lang="zh-CN" altLang="zh-CN" sz="2000" b="1" dirty="0">
                <a:solidFill>
                  <a:srgbClr val="C00000"/>
                </a:solidFill>
              </a:rPr>
              <a:t>版）</a:t>
            </a:r>
            <a:r>
              <a:rPr lang="zh-CN" altLang="zh-CN" sz="2000" dirty="0">
                <a:solidFill>
                  <a:srgbClr val="C00000"/>
                </a:solidFill>
              </a:rPr>
              <a:t>，清华大学版，</a:t>
            </a:r>
            <a:r>
              <a:rPr lang="en-US" altLang="zh-CN" sz="2000" dirty="0">
                <a:solidFill>
                  <a:srgbClr val="C00000"/>
                </a:solidFill>
              </a:rPr>
              <a:t>2019</a:t>
            </a:r>
          </a:p>
          <a:p>
            <a:pPr marL="457200" lvl="1" indent="0">
              <a:buNone/>
            </a:pPr>
            <a:r>
              <a:rPr lang="zh-CN" altLang="en-US" sz="1600" dirty="0" smtClean="0"/>
              <a:t>机</a:t>
            </a:r>
            <a:r>
              <a:rPr lang="zh-CN" altLang="en-US" sz="1600" dirty="0"/>
              <a:t>器学</a:t>
            </a:r>
            <a:r>
              <a:rPr lang="zh-CN" altLang="en-US" sz="1600" dirty="0" smtClean="0"/>
              <a:t>习主要参考。公</a:t>
            </a:r>
            <a:r>
              <a:rPr lang="zh-CN" altLang="en-US" sz="1600" dirty="0"/>
              <a:t>式推导比较完</a:t>
            </a:r>
            <a:r>
              <a:rPr lang="zh-CN" altLang="en-US" sz="1600" dirty="0" smtClean="0"/>
              <a:t>整。</a:t>
            </a:r>
            <a:endParaRPr lang="en-US" altLang="zh-CN" sz="1600" dirty="0" smtClean="0"/>
          </a:p>
          <a:p>
            <a:pPr marL="0" lvl="1" indent="0">
              <a:spcBef>
                <a:spcPts val="1200"/>
              </a:spcBef>
              <a:buNone/>
            </a:pPr>
            <a:r>
              <a:rPr lang="zh-CN" altLang="en-US" dirty="0">
                <a:solidFill>
                  <a:srgbClr val="C00000"/>
                </a:solidFill>
                <a:cs typeface="+mn-cs"/>
              </a:rPr>
              <a:t>齐敏等，模式识别导论，清华大学版， </a:t>
            </a:r>
            <a:r>
              <a:rPr lang="en-US" altLang="zh-CN" dirty="0">
                <a:solidFill>
                  <a:srgbClr val="C00000"/>
                </a:solidFill>
                <a:cs typeface="+mn-cs"/>
              </a:rPr>
              <a:t>2009</a:t>
            </a:r>
          </a:p>
          <a:p>
            <a:pPr marL="457200" lvl="1" indent="0">
              <a:buNone/>
            </a:pPr>
            <a:r>
              <a:rPr lang="zh-CN" altLang="en-US" sz="1600" dirty="0" smtClean="0"/>
              <a:t>模式识别主要参考。概念与算法</a:t>
            </a:r>
            <a:r>
              <a:rPr lang="zh-CN" altLang="en-US" sz="1600" dirty="0"/>
              <a:t>讲解</a:t>
            </a:r>
            <a:r>
              <a:rPr lang="zh-CN" altLang="en-US" sz="1600" dirty="0" smtClean="0"/>
              <a:t>清晰。</a:t>
            </a:r>
            <a:endParaRPr lang="en-US" altLang="zh-CN" sz="1600" dirty="0" smtClean="0"/>
          </a:p>
          <a:p>
            <a:pPr marL="0" indent="0">
              <a:buNone/>
            </a:pPr>
            <a:r>
              <a:rPr lang="zh-CN" altLang="en-US" sz="2000" dirty="0" smtClean="0">
                <a:solidFill>
                  <a:srgbClr val="C00000"/>
                </a:solidFill>
              </a:rPr>
              <a:t>周</a:t>
            </a:r>
            <a:r>
              <a:rPr lang="zh-CN" altLang="en-US" sz="2000" dirty="0">
                <a:solidFill>
                  <a:srgbClr val="C00000"/>
                </a:solidFill>
              </a:rPr>
              <a:t>志华，机器学习，清华大学版，</a:t>
            </a:r>
            <a:r>
              <a:rPr lang="en-US" altLang="zh-CN" sz="2000" dirty="0">
                <a:solidFill>
                  <a:srgbClr val="C00000"/>
                </a:solidFill>
              </a:rPr>
              <a:t>2016</a:t>
            </a:r>
          </a:p>
          <a:p>
            <a:pPr marL="457200" lvl="1" indent="0">
              <a:buNone/>
            </a:pPr>
            <a:r>
              <a:rPr lang="zh-CN" altLang="en-US" sz="1600" dirty="0" smtClean="0"/>
              <a:t>机器学习主要参考。概念讲解较清晰。</a:t>
            </a:r>
            <a:endParaRPr lang="en-US" altLang="zh-CN" sz="1600" dirty="0" smtClean="0"/>
          </a:p>
          <a:p>
            <a:pPr marL="0" lvl="1" indent="0">
              <a:buNone/>
            </a:pPr>
            <a:r>
              <a:rPr lang="zh-CN" altLang="en-US" dirty="0" smtClean="0">
                <a:solidFill>
                  <a:srgbClr val="C00000"/>
                </a:solidFill>
                <a:cs typeface="+mn-cs"/>
              </a:rPr>
              <a:t>邱</a:t>
            </a:r>
            <a:r>
              <a:rPr lang="zh-CN" altLang="en-US" dirty="0">
                <a:solidFill>
                  <a:srgbClr val="C00000"/>
                </a:solidFill>
                <a:cs typeface="+mn-cs"/>
              </a:rPr>
              <a:t>锡</a:t>
            </a:r>
            <a:r>
              <a:rPr lang="zh-CN" altLang="en-US" dirty="0" smtClean="0">
                <a:solidFill>
                  <a:srgbClr val="C00000"/>
                </a:solidFill>
                <a:cs typeface="+mn-cs"/>
              </a:rPr>
              <a:t>鹏</a:t>
            </a:r>
            <a:r>
              <a:rPr lang="zh-CN" altLang="zh-CN" dirty="0" smtClean="0">
                <a:solidFill>
                  <a:srgbClr val="C00000"/>
                </a:solidFill>
                <a:cs typeface="+mn-cs"/>
              </a:rPr>
              <a:t>，</a:t>
            </a:r>
            <a:r>
              <a:rPr lang="zh-CN" altLang="en-US" dirty="0" smtClean="0">
                <a:solidFill>
                  <a:srgbClr val="C00000"/>
                </a:solidFill>
                <a:cs typeface="+mn-cs"/>
              </a:rPr>
              <a:t>神经网络与深度学习</a:t>
            </a:r>
            <a:r>
              <a:rPr lang="en-US" altLang="zh-CN" dirty="0" smtClean="0">
                <a:solidFill>
                  <a:srgbClr val="C00000"/>
                </a:solidFill>
                <a:cs typeface="+mn-cs"/>
              </a:rPr>
              <a:t> </a:t>
            </a:r>
            <a:r>
              <a:rPr lang="zh-CN" altLang="zh-CN" dirty="0" smtClean="0">
                <a:solidFill>
                  <a:srgbClr val="C00000"/>
                </a:solidFill>
                <a:cs typeface="+mn-cs"/>
              </a:rPr>
              <a:t>，</a:t>
            </a:r>
            <a:r>
              <a:rPr lang="zh-CN" altLang="en-US" dirty="0" smtClean="0">
                <a:solidFill>
                  <a:srgbClr val="C00000"/>
                </a:solidFill>
                <a:cs typeface="+mn-cs"/>
              </a:rPr>
              <a:t>机械</a:t>
            </a:r>
            <a:r>
              <a:rPr lang="zh-CN" altLang="zh-CN" dirty="0" smtClean="0">
                <a:solidFill>
                  <a:srgbClr val="C00000"/>
                </a:solidFill>
                <a:cs typeface="+mn-cs"/>
              </a:rPr>
              <a:t>工</a:t>
            </a:r>
            <a:r>
              <a:rPr lang="zh-CN" altLang="zh-CN" dirty="0">
                <a:solidFill>
                  <a:srgbClr val="C00000"/>
                </a:solidFill>
                <a:cs typeface="+mn-cs"/>
              </a:rPr>
              <a:t>业版，</a:t>
            </a:r>
            <a:r>
              <a:rPr lang="en-US" altLang="zh-CN" dirty="0" smtClean="0">
                <a:solidFill>
                  <a:srgbClr val="C00000"/>
                </a:solidFill>
                <a:cs typeface="+mn-cs"/>
              </a:rPr>
              <a:t>2020</a:t>
            </a:r>
            <a:endParaRPr lang="en-US" altLang="zh-CN" dirty="0">
              <a:solidFill>
                <a:srgbClr val="C00000"/>
              </a:solidFill>
              <a:cs typeface="+mn-cs"/>
            </a:endParaRPr>
          </a:p>
          <a:p>
            <a:pPr marL="457200" lvl="1" indent="0">
              <a:buNone/>
            </a:pPr>
            <a:r>
              <a:rPr lang="zh-CN" altLang="en-US" sz="1600" dirty="0"/>
              <a:t>神</a:t>
            </a:r>
            <a:r>
              <a:rPr lang="zh-CN" altLang="en-US" sz="1600" dirty="0" smtClean="0"/>
              <a:t>经</a:t>
            </a:r>
            <a:r>
              <a:rPr lang="zh-CN" altLang="en-US" sz="1600" dirty="0"/>
              <a:t>网</a:t>
            </a:r>
            <a:r>
              <a:rPr lang="zh-CN" altLang="en-US" sz="1600" dirty="0" smtClean="0"/>
              <a:t>络与深度学习主要参考。</a:t>
            </a:r>
            <a:endParaRPr lang="en-US" altLang="zh-CN" sz="1600" dirty="0"/>
          </a:p>
          <a:p>
            <a:endParaRPr lang="zh-CN" altLang="en-US" dirty="0" smtClean="0"/>
          </a:p>
          <a:p>
            <a:endParaRPr lang="en-US" altLang="zh-CN" b="1" dirty="0" smtClean="0">
              <a:ea typeface="华文仿宋" panose="02010600040101010101" pitchFamily="2" charset="-122"/>
            </a:endParaRPr>
          </a:p>
          <a:p>
            <a:endParaRPr lang="zh-CN" altLang="en-US" dirty="0"/>
          </a:p>
          <a:p>
            <a:endParaRPr lang="en-US" altLang="zh-CN" dirty="0" smtClean="0">
              <a:ea typeface="华文仿宋" panose="02010600040101010101" pitchFamily="2" charset="-122"/>
            </a:endParaRPr>
          </a:p>
          <a:p>
            <a:pPr lvl="1"/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 anchor="ctr" anchorCtr="0"/>
          <a:lstStyle/>
          <a:p>
            <a:r>
              <a:rPr lang="zh-CN" altLang="en-US" sz="2800" dirty="0" smtClean="0"/>
              <a:t>教材与教学参考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381642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40196" y="980728"/>
            <a:ext cx="8496300" cy="5543897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2000" dirty="0" smtClean="0">
                <a:solidFill>
                  <a:srgbClr val="C00000"/>
                </a:solidFill>
              </a:rPr>
              <a:t>Müller</a:t>
            </a:r>
            <a:r>
              <a:rPr lang="zh-CN" altLang="en-US" sz="2000" dirty="0">
                <a:solidFill>
                  <a:srgbClr val="C00000"/>
                </a:solidFill>
              </a:rPr>
              <a:t>，</a:t>
            </a:r>
            <a:r>
              <a:rPr lang="en-US" altLang="zh-CN" sz="2000" dirty="0">
                <a:solidFill>
                  <a:srgbClr val="C00000"/>
                </a:solidFill>
              </a:rPr>
              <a:t>Python</a:t>
            </a:r>
            <a:r>
              <a:rPr lang="zh-CN" altLang="en-US" sz="2000" dirty="0">
                <a:solidFill>
                  <a:srgbClr val="C00000"/>
                </a:solidFill>
              </a:rPr>
              <a:t>机器学习基础教程（</a:t>
            </a:r>
            <a:r>
              <a:rPr lang="en-US" altLang="zh-CN" sz="2000" dirty="0">
                <a:solidFill>
                  <a:srgbClr val="C00000"/>
                </a:solidFill>
              </a:rPr>
              <a:t>2017</a:t>
            </a:r>
            <a:r>
              <a:rPr lang="zh-CN" altLang="en-US" sz="2000" dirty="0">
                <a:solidFill>
                  <a:srgbClr val="C00000"/>
                </a:solidFill>
              </a:rPr>
              <a:t>），人民邮电版，</a:t>
            </a:r>
            <a:r>
              <a:rPr lang="en-US" altLang="zh-CN" sz="2000" dirty="0">
                <a:solidFill>
                  <a:srgbClr val="C00000"/>
                </a:solidFill>
              </a:rPr>
              <a:t>2018</a:t>
            </a:r>
          </a:p>
          <a:p>
            <a:pPr marL="457200" lvl="1" indent="0">
              <a:buNone/>
            </a:pPr>
            <a:r>
              <a:rPr lang="en-US" altLang="zh-CN" sz="1600" dirty="0"/>
              <a:t>Python</a:t>
            </a:r>
            <a:r>
              <a:rPr lang="zh-CN" altLang="en-US" sz="1600" dirty="0"/>
              <a:t>机器学习实验的主要参考</a:t>
            </a:r>
            <a:r>
              <a:rPr lang="zh-CN" altLang="en-US" sz="1600" dirty="0" smtClean="0"/>
              <a:t>。</a:t>
            </a:r>
            <a:r>
              <a:rPr lang="zh-CN" altLang="en-US" sz="1600" b="1" dirty="0"/>
              <a:t>本</a:t>
            </a:r>
            <a:r>
              <a:rPr lang="zh-CN" altLang="en-US" sz="1600" b="1" dirty="0" smtClean="0"/>
              <a:t>课程实验主要参考</a:t>
            </a:r>
            <a:r>
              <a:rPr lang="zh-CN" altLang="en-US" sz="1600" dirty="0" smtClean="0"/>
              <a:t>。</a:t>
            </a:r>
            <a:endParaRPr lang="en-US" altLang="zh-CN" sz="1600" dirty="0"/>
          </a:p>
          <a:p>
            <a:pPr marL="0" indent="0">
              <a:buNone/>
            </a:pPr>
            <a:r>
              <a:rPr lang="en-US" altLang="zh-CN" sz="2000" dirty="0">
                <a:solidFill>
                  <a:srgbClr val="C00000"/>
                </a:solidFill>
              </a:rPr>
              <a:t>VanderPlas</a:t>
            </a:r>
            <a:r>
              <a:rPr lang="zh-CN" altLang="en-US" sz="2000" dirty="0">
                <a:solidFill>
                  <a:srgbClr val="C00000"/>
                </a:solidFill>
              </a:rPr>
              <a:t>，</a:t>
            </a:r>
            <a:r>
              <a:rPr lang="en-US" altLang="zh-CN" sz="2000" dirty="0">
                <a:solidFill>
                  <a:srgbClr val="C00000"/>
                </a:solidFill>
              </a:rPr>
              <a:t>Python</a:t>
            </a:r>
            <a:r>
              <a:rPr lang="zh-CN" altLang="en-US" sz="2000" dirty="0">
                <a:solidFill>
                  <a:srgbClr val="C00000"/>
                </a:solidFill>
              </a:rPr>
              <a:t>数据科学手册（</a:t>
            </a:r>
            <a:r>
              <a:rPr lang="en-US" altLang="zh-CN" sz="2000" dirty="0">
                <a:solidFill>
                  <a:srgbClr val="C00000"/>
                </a:solidFill>
              </a:rPr>
              <a:t>2017</a:t>
            </a:r>
            <a:r>
              <a:rPr lang="zh-CN" altLang="en-US" sz="2000" dirty="0">
                <a:solidFill>
                  <a:srgbClr val="C00000"/>
                </a:solidFill>
              </a:rPr>
              <a:t>），人民邮电版，</a:t>
            </a:r>
            <a:r>
              <a:rPr lang="en-US" altLang="zh-CN" sz="2000" dirty="0">
                <a:solidFill>
                  <a:srgbClr val="C00000"/>
                </a:solidFill>
              </a:rPr>
              <a:t>2018 </a:t>
            </a:r>
          </a:p>
          <a:p>
            <a:pPr marL="457200" lvl="1" indent="0">
              <a:buNone/>
            </a:pPr>
            <a:r>
              <a:rPr lang="en-US" altLang="zh-CN" sz="1600" dirty="0"/>
              <a:t>Python</a:t>
            </a:r>
            <a:r>
              <a:rPr lang="zh-CN" altLang="en-US" sz="1600" dirty="0"/>
              <a:t>语言与</a:t>
            </a:r>
            <a:r>
              <a:rPr lang="en-US" altLang="zh-CN" sz="1600" dirty="0"/>
              <a:t>ML</a:t>
            </a:r>
            <a:r>
              <a:rPr lang="zh-CN" altLang="en-US" sz="1600" dirty="0"/>
              <a:t>工具包的主要参考</a:t>
            </a:r>
            <a:r>
              <a:rPr lang="zh-CN" altLang="en-US" sz="1600" dirty="0" smtClean="0"/>
              <a:t>。</a:t>
            </a:r>
            <a:r>
              <a:rPr lang="zh-CN" altLang="en-US" sz="1600" b="1" dirty="0"/>
              <a:t>本课程实验主要参考</a:t>
            </a:r>
            <a:r>
              <a:rPr lang="zh-CN" altLang="en-US" sz="1600" dirty="0" smtClean="0"/>
              <a:t>。</a:t>
            </a:r>
            <a:endParaRPr lang="en-US" altLang="zh-CN" sz="1600" dirty="0" smtClean="0"/>
          </a:p>
          <a:p>
            <a:pPr marL="0" indent="0">
              <a:buNone/>
            </a:pPr>
            <a:r>
              <a:rPr lang="en-US" altLang="zh-CN" sz="2000" dirty="0" err="1">
                <a:solidFill>
                  <a:srgbClr val="C00000"/>
                </a:solidFill>
              </a:rPr>
              <a:t>Raschka</a:t>
            </a:r>
            <a:r>
              <a:rPr lang="zh-CN" altLang="en-US" sz="2000" dirty="0">
                <a:solidFill>
                  <a:srgbClr val="C00000"/>
                </a:solidFill>
              </a:rPr>
              <a:t>，</a:t>
            </a:r>
            <a:r>
              <a:rPr lang="en-US" altLang="zh-CN" sz="2000" dirty="0">
                <a:solidFill>
                  <a:srgbClr val="C00000"/>
                </a:solidFill>
              </a:rPr>
              <a:t>Python</a:t>
            </a:r>
            <a:r>
              <a:rPr lang="zh-CN" altLang="en-US" sz="2000" dirty="0">
                <a:solidFill>
                  <a:srgbClr val="C00000"/>
                </a:solidFill>
              </a:rPr>
              <a:t>机器学习（</a:t>
            </a:r>
            <a:r>
              <a:rPr lang="en-US" altLang="zh-CN" sz="2000" dirty="0">
                <a:solidFill>
                  <a:srgbClr val="C00000"/>
                </a:solidFill>
              </a:rPr>
              <a:t>2017</a:t>
            </a:r>
            <a:r>
              <a:rPr lang="zh-CN" altLang="en-US" sz="2000" dirty="0">
                <a:solidFill>
                  <a:srgbClr val="C00000"/>
                </a:solidFill>
              </a:rPr>
              <a:t>第</a:t>
            </a:r>
            <a:r>
              <a:rPr lang="en-US" altLang="zh-CN" sz="2000" dirty="0">
                <a:solidFill>
                  <a:srgbClr val="C00000"/>
                </a:solidFill>
              </a:rPr>
              <a:t>2</a:t>
            </a:r>
            <a:r>
              <a:rPr lang="zh-CN" altLang="en-US" sz="2000" dirty="0">
                <a:solidFill>
                  <a:srgbClr val="C00000"/>
                </a:solidFill>
              </a:rPr>
              <a:t>版），机械工业版，</a:t>
            </a:r>
            <a:r>
              <a:rPr lang="en-US" altLang="zh-CN" sz="2000" dirty="0">
                <a:solidFill>
                  <a:srgbClr val="C00000"/>
                </a:solidFill>
              </a:rPr>
              <a:t>2019 </a:t>
            </a:r>
          </a:p>
          <a:p>
            <a:pPr marL="457200" lvl="1" indent="0">
              <a:buNone/>
            </a:pPr>
            <a:r>
              <a:rPr lang="en-US" altLang="zh-CN" sz="1600" dirty="0"/>
              <a:t>Python</a:t>
            </a:r>
            <a:r>
              <a:rPr lang="zh-CN" altLang="en-US" sz="1600" dirty="0"/>
              <a:t>语言与</a:t>
            </a:r>
            <a:r>
              <a:rPr lang="en-US" altLang="zh-CN" sz="1600" dirty="0"/>
              <a:t>ML</a:t>
            </a:r>
            <a:r>
              <a:rPr lang="zh-CN" altLang="en-US" sz="1600" dirty="0"/>
              <a:t>工具包的主要参考。</a:t>
            </a:r>
            <a:r>
              <a:rPr lang="zh-CN" altLang="en-US" sz="1600" b="1" dirty="0"/>
              <a:t>本课程实验主要参考</a:t>
            </a:r>
            <a:r>
              <a:rPr lang="zh-CN" altLang="en-US" sz="1600" dirty="0"/>
              <a:t>。</a:t>
            </a:r>
            <a:endParaRPr lang="en-US" altLang="zh-CN" sz="1600" dirty="0"/>
          </a:p>
          <a:p>
            <a:pPr marL="0" lvl="1" indent="0">
              <a:buNone/>
            </a:pPr>
            <a:r>
              <a:rPr lang="en-US" altLang="zh-CN" dirty="0" err="1" smtClean="0">
                <a:solidFill>
                  <a:srgbClr val="C00000"/>
                </a:solidFill>
                <a:cs typeface="+mn-cs"/>
              </a:rPr>
              <a:t>Ceder</a:t>
            </a:r>
            <a:r>
              <a:rPr lang="zh-CN" altLang="en-US" dirty="0">
                <a:solidFill>
                  <a:srgbClr val="C00000"/>
                </a:solidFill>
                <a:cs typeface="+mn-cs"/>
              </a:rPr>
              <a:t>，</a:t>
            </a:r>
            <a:r>
              <a:rPr lang="en-US" altLang="zh-CN" dirty="0">
                <a:solidFill>
                  <a:srgbClr val="C00000"/>
                </a:solidFill>
                <a:cs typeface="+mn-cs"/>
              </a:rPr>
              <a:t>Python </a:t>
            </a:r>
            <a:r>
              <a:rPr lang="zh-CN" altLang="en-US" dirty="0">
                <a:solidFill>
                  <a:srgbClr val="C00000"/>
                </a:solidFill>
                <a:cs typeface="+mn-cs"/>
              </a:rPr>
              <a:t>快速入门（</a:t>
            </a:r>
            <a:r>
              <a:rPr lang="en-US" altLang="zh-CN" dirty="0">
                <a:solidFill>
                  <a:srgbClr val="C00000"/>
                </a:solidFill>
                <a:cs typeface="+mn-cs"/>
              </a:rPr>
              <a:t>2018</a:t>
            </a:r>
            <a:r>
              <a:rPr lang="zh-CN" altLang="en-US" dirty="0">
                <a:solidFill>
                  <a:srgbClr val="C00000"/>
                </a:solidFill>
                <a:cs typeface="+mn-cs"/>
              </a:rPr>
              <a:t>，第</a:t>
            </a:r>
            <a:r>
              <a:rPr lang="en-US" altLang="zh-CN" dirty="0">
                <a:solidFill>
                  <a:srgbClr val="C00000"/>
                </a:solidFill>
                <a:cs typeface="+mn-cs"/>
              </a:rPr>
              <a:t>3</a:t>
            </a:r>
            <a:r>
              <a:rPr lang="zh-CN" altLang="en-US" dirty="0">
                <a:solidFill>
                  <a:srgbClr val="C00000"/>
                </a:solidFill>
                <a:cs typeface="+mn-cs"/>
              </a:rPr>
              <a:t>版），人民邮电版，</a:t>
            </a:r>
            <a:r>
              <a:rPr lang="en-US" altLang="zh-CN" dirty="0">
                <a:solidFill>
                  <a:srgbClr val="C00000"/>
                </a:solidFill>
                <a:cs typeface="+mn-cs"/>
              </a:rPr>
              <a:t>2019</a:t>
            </a:r>
          </a:p>
          <a:p>
            <a:pPr marL="457200" lvl="1" indent="0">
              <a:buNone/>
            </a:pPr>
            <a:endParaRPr lang="en-US" altLang="zh-CN" sz="1600" dirty="0" smtClean="0"/>
          </a:p>
          <a:p>
            <a:pPr marL="0" indent="0">
              <a:buNone/>
            </a:pPr>
            <a:r>
              <a:rPr lang="en-US" altLang="zh-CN" sz="2000" dirty="0" smtClean="0">
                <a:solidFill>
                  <a:srgbClr val="C00000"/>
                </a:solidFill>
              </a:rPr>
              <a:t>Python</a:t>
            </a:r>
            <a:r>
              <a:rPr lang="zh-CN" altLang="en-US" sz="2000" dirty="0">
                <a:solidFill>
                  <a:srgbClr val="C00000"/>
                </a:solidFill>
              </a:rPr>
              <a:t>实验环境：</a:t>
            </a:r>
            <a:r>
              <a:rPr lang="en-US" altLang="zh-CN" sz="2000" dirty="0">
                <a:solidFill>
                  <a:srgbClr val="C00000"/>
                </a:solidFill>
              </a:rPr>
              <a:t>Anaconda + </a:t>
            </a:r>
            <a:r>
              <a:rPr lang="en-US" altLang="zh-CN" sz="2000" dirty="0" err="1">
                <a:solidFill>
                  <a:srgbClr val="C00000"/>
                </a:solidFill>
              </a:rPr>
              <a:t>JupyterLab</a:t>
            </a:r>
            <a:r>
              <a:rPr lang="en-US" altLang="zh-CN" sz="2000" dirty="0">
                <a:solidFill>
                  <a:srgbClr val="C00000"/>
                </a:solidFill>
              </a:rPr>
              <a:t> + </a:t>
            </a:r>
            <a:r>
              <a:rPr lang="en-US" altLang="zh-CN" sz="2000" dirty="0" smtClean="0">
                <a:solidFill>
                  <a:srgbClr val="C00000"/>
                </a:solidFill>
              </a:rPr>
              <a:t>Spyder</a:t>
            </a:r>
          </a:p>
          <a:p>
            <a:pPr marL="0" indent="0">
              <a:buNone/>
            </a:pPr>
            <a:r>
              <a:rPr lang="en-US" altLang="zh-CN" sz="2000" dirty="0" smtClean="0">
                <a:solidFill>
                  <a:srgbClr val="C00000"/>
                </a:solidFill>
              </a:rPr>
              <a:t>《</a:t>
            </a:r>
            <a:r>
              <a:rPr lang="zh-CN" altLang="en-US" sz="2000" dirty="0">
                <a:solidFill>
                  <a:srgbClr val="C00000"/>
                </a:solidFill>
              </a:rPr>
              <a:t>机器学习与模式识别</a:t>
            </a:r>
            <a:r>
              <a:rPr lang="en-US" altLang="zh-CN" sz="2000" dirty="0">
                <a:solidFill>
                  <a:srgbClr val="C00000"/>
                </a:solidFill>
              </a:rPr>
              <a:t>》-</a:t>
            </a:r>
            <a:r>
              <a:rPr lang="zh-CN" altLang="en-US" sz="2000" dirty="0">
                <a:solidFill>
                  <a:srgbClr val="C00000"/>
                </a:solidFill>
              </a:rPr>
              <a:t>课程实验环境的说</a:t>
            </a:r>
            <a:r>
              <a:rPr lang="zh-CN" altLang="en-US" sz="2000" dirty="0" smtClean="0">
                <a:solidFill>
                  <a:srgbClr val="C00000"/>
                </a:solidFill>
              </a:rPr>
              <a:t>明</a:t>
            </a:r>
            <a:endParaRPr lang="en-US" altLang="zh-CN" sz="2000" dirty="0" smtClean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US" altLang="zh-CN" sz="2000" dirty="0">
                <a:solidFill>
                  <a:srgbClr val="C00000"/>
                </a:solidFill>
              </a:rPr>
              <a:t>《</a:t>
            </a:r>
            <a:r>
              <a:rPr lang="zh-CN" altLang="en-US" sz="2000" dirty="0">
                <a:solidFill>
                  <a:srgbClr val="C00000"/>
                </a:solidFill>
              </a:rPr>
              <a:t>机器学习与模式识别</a:t>
            </a:r>
            <a:r>
              <a:rPr lang="en-US" altLang="zh-CN" sz="2000" dirty="0">
                <a:solidFill>
                  <a:srgbClr val="C00000"/>
                </a:solidFill>
              </a:rPr>
              <a:t>》-</a:t>
            </a:r>
            <a:r>
              <a:rPr lang="zh-CN" altLang="en-US" sz="2000" dirty="0">
                <a:solidFill>
                  <a:srgbClr val="C00000"/>
                </a:solidFill>
              </a:rPr>
              <a:t>如何在</a:t>
            </a:r>
            <a:r>
              <a:rPr lang="en-US" altLang="zh-CN" sz="2000" dirty="0">
                <a:solidFill>
                  <a:srgbClr val="C00000"/>
                </a:solidFill>
              </a:rPr>
              <a:t>Jupyter</a:t>
            </a:r>
            <a:r>
              <a:rPr lang="zh-CN" altLang="en-US" sz="2000" dirty="0">
                <a:solidFill>
                  <a:srgbClr val="C00000"/>
                </a:solidFill>
              </a:rPr>
              <a:t>中跑代</a:t>
            </a:r>
            <a:r>
              <a:rPr lang="zh-CN" altLang="en-US" sz="2000" dirty="0" smtClean="0">
                <a:solidFill>
                  <a:srgbClr val="C00000"/>
                </a:solidFill>
              </a:rPr>
              <a:t>码</a:t>
            </a:r>
            <a:endParaRPr lang="en-US" altLang="zh-CN" sz="2000" dirty="0" smtClean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US" altLang="zh-CN" sz="2000" dirty="0">
                <a:solidFill>
                  <a:srgbClr val="C00000"/>
                </a:solidFill>
              </a:rPr>
              <a:t>《</a:t>
            </a:r>
            <a:r>
              <a:rPr lang="zh-CN" altLang="en-US" sz="2000" dirty="0">
                <a:solidFill>
                  <a:srgbClr val="C00000"/>
                </a:solidFill>
              </a:rPr>
              <a:t>机器学习与模式识别</a:t>
            </a:r>
            <a:r>
              <a:rPr lang="en-US" altLang="zh-CN" sz="2000" dirty="0">
                <a:solidFill>
                  <a:srgbClr val="C00000"/>
                </a:solidFill>
              </a:rPr>
              <a:t>》-</a:t>
            </a:r>
            <a:r>
              <a:rPr lang="zh-CN" altLang="en-US" sz="2000" dirty="0">
                <a:solidFill>
                  <a:srgbClr val="C00000"/>
                </a:solidFill>
              </a:rPr>
              <a:t>如何在</a:t>
            </a:r>
            <a:r>
              <a:rPr lang="en-US" altLang="zh-CN" sz="2000" dirty="0" err="1">
                <a:solidFill>
                  <a:srgbClr val="C00000"/>
                </a:solidFill>
              </a:rPr>
              <a:t>JupyterLab</a:t>
            </a:r>
            <a:r>
              <a:rPr lang="zh-CN" altLang="en-US" sz="2000" dirty="0">
                <a:solidFill>
                  <a:srgbClr val="C00000"/>
                </a:solidFill>
              </a:rPr>
              <a:t>中调试</a:t>
            </a:r>
            <a:r>
              <a:rPr lang="en-US" altLang="zh-CN" sz="2000" dirty="0">
                <a:solidFill>
                  <a:srgbClr val="C00000"/>
                </a:solidFill>
              </a:rPr>
              <a:t>ipynb</a:t>
            </a:r>
            <a:r>
              <a:rPr lang="zh-CN" altLang="en-US" sz="2000" dirty="0">
                <a:solidFill>
                  <a:srgbClr val="C00000"/>
                </a:solidFill>
              </a:rPr>
              <a:t>代</a:t>
            </a:r>
            <a:r>
              <a:rPr lang="zh-CN" altLang="en-US" sz="2000" dirty="0" smtClean="0">
                <a:solidFill>
                  <a:srgbClr val="C00000"/>
                </a:solidFill>
              </a:rPr>
              <a:t>码</a:t>
            </a:r>
            <a:endParaRPr lang="zh-CN" altLang="en-US" sz="2000" dirty="0">
              <a:solidFill>
                <a:srgbClr val="C00000"/>
              </a:solidFill>
            </a:endParaRPr>
          </a:p>
          <a:p>
            <a:endParaRPr lang="zh-CN" altLang="en-US" dirty="0"/>
          </a:p>
          <a:p>
            <a:endParaRPr lang="en-US" altLang="zh-CN" dirty="0" smtClean="0">
              <a:ea typeface="华文仿宋" panose="02010600040101010101" pitchFamily="2" charset="-122"/>
            </a:endParaRPr>
          </a:p>
          <a:p>
            <a:pPr lvl="1"/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 anchor="ctr" anchorCtr="0"/>
          <a:lstStyle/>
          <a:p>
            <a:r>
              <a:rPr lang="zh-CN" altLang="en-US" dirty="0"/>
              <a:t>实验</a:t>
            </a:r>
            <a:r>
              <a:rPr lang="zh-CN" altLang="en-US" sz="2800" dirty="0" smtClean="0"/>
              <a:t>参考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742666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323850" y="980728"/>
            <a:ext cx="8496300" cy="5760640"/>
          </a:xfrm>
        </p:spPr>
        <p:txBody>
          <a:bodyPr/>
          <a:lstStyle/>
          <a:p>
            <a:pPr marL="685800"/>
            <a:r>
              <a:rPr lang="zh-CN" altLang="en-US" sz="2000" dirty="0" smtClean="0">
                <a:ea typeface="华文仿宋" panose="02010600040101010101" pitchFamily="2" charset="-122"/>
              </a:rPr>
              <a:t>补足</a:t>
            </a:r>
            <a:r>
              <a:rPr lang="zh-CN" altLang="en-US" sz="2000" b="1" dirty="0" smtClean="0">
                <a:solidFill>
                  <a:srgbClr val="C00000"/>
                </a:solidFill>
                <a:ea typeface="华文仿宋" panose="02010600040101010101" pitchFamily="2" charset="-122"/>
              </a:rPr>
              <a:t>矩阵计算、概率统计、最优化</a:t>
            </a:r>
            <a:r>
              <a:rPr lang="zh-CN" altLang="en-US" sz="2000" dirty="0" smtClean="0">
                <a:ea typeface="华文仿宋" panose="02010600040101010101" pitchFamily="2" charset="-122"/>
              </a:rPr>
              <a:t>相关知识；</a:t>
            </a:r>
            <a:endParaRPr lang="en-US" altLang="zh-CN" sz="2000" dirty="0" smtClean="0">
              <a:ea typeface="华文仿宋" panose="02010600040101010101" pitchFamily="2" charset="-122"/>
            </a:endParaRPr>
          </a:p>
          <a:p>
            <a:pPr marL="685800"/>
            <a:r>
              <a:rPr lang="zh-CN" altLang="en-US" sz="2000" dirty="0" smtClean="0">
                <a:ea typeface="华文仿宋" panose="02010600040101010101" pitchFamily="2" charset="-122"/>
              </a:rPr>
              <a:t>牢固掌握</a:t>
            </a:r>
            <a:r>
              <a:rPr lang="zh-CN" altLang="en-US" sz="2000" b="1" dirty="0" smtClean="0">
                <a:solidFill>
                  <a:srgbClr val="C00000"/>
                </a:solidFill>
                <a:ea typeface="华文仿宋" panose="02010600040101010101" pitchFamily="2" charset="-122"/>
              </a:rPr>
              <a:t>基本概念</a:t>
            </a:r>
            <a:r>
              <a:rPr lang="zh-CN" altLang="en-US" sz="2000" dirty="0" smtClean="0">
                <a:ea typeface="华文仿宋" panose="02010600040101010101" pitchFamily="2" charset="-122"/>
              </a:rPr>
              <a:t>、</a:t>
            </a:r>
            <a:r>
              <a:rPr lang="zh-CN" altLang="en-US" sz="2000" b="1" dirty="0" smtClean="0">
                <a:solidFill>
                  <a:srgbClr val="C00000"/>
                </a:solidFill>
                <a:ea typeface="华文仿宋" panose="02010600040101010101" pitchFamily="2" charset="-122"/>
              </a:rPr>
              <a:t>重要原理</a:t>
            </a:r>
            <a:r>
              <a:rPr lang="zh-CN" altLang="en-US" sz="2000" dirty="0" smtClean="0">
                <a:ea typeface="华文仿宋" panose="02010600040101010101" pitchFamily="2" charset="-122"/>
              </a:rPr>
              <a:t>及其</a:t>
            </a:r>
            <a:r>
              <a:rPr lang="zh-CN" altLang="en-US" sz="2000" b="1" dirty="0" smtClean="0">
                <a:solidFill>
                  <a:srgbClr val="C00000"/>
                </a:solidFill>
                <a:ea typeface="华文仿宋" panose="02010600040101010101" pitchFamily="2" charset="-122"/>
              </a:rPr>
              <a:t>算法步骤</a:t>
            </a:r>
            <a:r>
              <a:rPr lang="zh-CN" altLang="en-US" sz="2000" dirty="0" smtClean="0">
                <a:ea typeface="华文仿宋" panose="02010600040101010101" pitchFamily="2" charset="-122"/>
              </a:rPr>
              <a:t>；</a:t>
            </a:r>
            <a:endParaRPr lang="en-US" altLang="zh-CN" sz="2000" dirty="0" smtClean="0">
              <a:ea typeface="华文仿宋" panose="02010600040101010101" pitchFamily="2" charset="-122"/>
            </a:endParaRPr>
          </a:p>
          <a:p>
            <a:pPr marL="685800"/>
            <a:r>
              <a:rPr lang="zh-CN" altLang="en-US" sz="2000" dirty="0" smtClean="0">
                <a:ea typeface="华文仿宋" panose="02010600040101010101" pitchFamily="2" charset="-122"/>
              </a:rPr>
              <a:t>运用重要算法对简单实例进行</a:t>
            </a:r>
            <a:r>
              <a:rPr lang="zh-CN" altLang="en-US" sz="2000" b="1" dirty="0" smtClean="0">
                <a:solidFill>
                  <a:srgbClr val="C00000"/>
                </a:solidFill>
                <a:ea typeface="华文仿宋" panose="02010600040101010101" pitchFamily="2" charset="-122"/>
              </a:rPr>
              <a:t>手工演算求解</a:t>
            </a:r>
            <a:r>
              <a:rPr lang="zh-CN" altLang="en-US" sz="2000" dirty="0" smtClean="0">
                <a:ea typeface="华文仿宋" panose="02010600040101010101" pitchFamily="2" charset="-122"/>
              </a:rPr>
              <a:t>；</a:t>
            </a:r>
            <a:endParaRPr lang="en-US" altLang="zh-CN" sz="2000" dirty="0" smtClean="0">
              <a:ea typeface="华文仿宋" panose="02010600040101010101" pitchFamily="2" charset="-122"/>
            </a:endParaRPr>
          </a:p>
          <a:p>
            <a:pPr marL="685800"/>
            <a:r>
              <a:rPr lang="zh-CN" altLang="en-US" sz="2000" dirty="0" smtClean="0">
                <a:ea typeface="华文仿宋" panose="02010600040101010101" pitchFamily="2" charset="-122"/>
              </a:rPr>
              <a:t>熟记重点算法与指标的</a:t>
            </a:r>
            <a:r>
              <a:rPr lang="zh-CN" altLang="en-US" sz="2000" b="1" dirty="0" smtClean="0">
                <a:solidFill>
                  <a:srgbClr val="C00000"/>
                </a:solidFill>
                <a:ea typeface="华文仿宋" panose="02010600040101010101" pitchFamily="2" charset="-122"/>
              </a:rPr>
              <a:t>计算公式和推导过程</a:t>
            </a:r>
            <a:r>
              <a:rPr lang="zh-CN" altLang="en-US" sz="2000" dirty="0" smtClean="0">
                <a:ea typeface="华文仿宋" panose="02010600040101010101" pitchFamily="2" charset="-122"/>
              </a:rPr>
              <a:t>；</a:t>
            </a:r>
            <a:endParaRPr lang="en-US" altLang="zh-CN" sz="2000" dirty="0">
              <a:ea typeface="华文仿宋" panose="02010600040101010101" pitchFamily="2" charset="-122"/>
            </a:endParaRPr>
          </a:p>
          <a:p>
            <a:pPr marL="685800"/>
            <a:r>
              <a:rPr lang="zh-CN" altLang="en-US" sz="2000" dirty="0" smtClean="0">
                <a:ea typeface="华文仿宋" panose="02010600040101010101" pitchFamily="2" charset="-122"/>
              </a:rPr>
              <a:t>熟记重点概念与算法的</a:t>
            </a:r>
            <a:r>
              <a:rPr lang="zh-CN" altLang="en-US" sz="2000" b="1" dirty="0" smtClean="0">
                <a:solidFill>
                  <a:srgbClr val="C00000"/>
                </a:solidFill>
                <a:ea typeface="华文仿宋" panose="02010600040101010101" pitchFamily="2" charset="-122"/>
              </a:rPr>
              <a:t>原理图</a:t>
            </a:r>
            <a:r>
              <a:rPr lang="zh-CN" altLang="en-US" sz="2000" dirty="0" smtClean="0">
                <a:ea typeface="华文仿宋" panose="02010600040101010101" pitchFamily="2" charset="-122"/>
              </a:rPr>
              <a:t>及其丰富含义；</a:t>
            </a:r>
            <a:endParaRPr lang="en-US" altLang="zh-CN" sz="2000" dirty="0" smtClean="0">
              <a:ea typeface="华文仿宋" panose="02010600040101010101" pitchFamily="2" charset="-122"/>
            </a:endParaRPr>
          </a:p>
          <a:p>
            <a:pPr marL="685800"/>
            <a:r>
              <a:rPr lang="zh-CN" altLang="en-US" sz="2000" dirty="0" smtClean="0">
                <a:ea typeface="华文仿宋" panose="02010600040101010101" pitchFamily="2" charset="-122"/>
              </a:rPr>
              <a:t>能为后续科研工作打下必要的</a:t>
            </a:r>
            <a:r>
              <a:rPr lang="zh-CN" altLang="en-US" sz="2000" b="1" dirty="0" smtClean="0">
                <a:solidFill>
                  <a:srgbClr val="C00000"/>
                </a:solidFill>
                <a:ea typeface="华文仿宋" panose="02010600040101010101" pitchFamily="2" charset="-122"/>
              </a:rPr>
              <a:t>专业理论基础</a:t>
            </a:r>
            <a:r>
              <a:rPr lang="zh-CN" altLang="en-US" sz="2000" dirty="0" smtClean="0">
                <a:ea typeface="华文仿宋" panose="02010600040101010101" pitchFamily="2" charset="-122"/>
              </a:rPr>
              <a:t>。</a:t>
            </a:r>
            <a:endParaRPr lang="en-US" altLang="zh-CN" sz="2000" dirty="0" smtClean="0">
              <a:ea typeface="华文仿宋" panose="02010600040101010101" pitchFamily="2" charset="-122"/>
            </a:endParaRPr>
          </a:p>
          <a:p>
            <a:pPr marL="685800"/>
            <a:r>
              <a:rPr lang="zh-CN" altLang="en-US" sz="2000" dirty="0">
                <a:ea typeface="华文仿宋" panose="02010600040101010101" pitchFamily="2" charset="-122"/>
              </a:rPr>
              <a:t>数学基础：高等数</a:t>
            </a:r>
            <a:r>
              <a:rPr lang="zh-CN" altLang="en-US" sz="2000" dirty="0" smtClean="0">
                <a:ea typeface="华文仿宋" panose="02010600040101010101" pitchFamily="2" charset="-122"/>
              </a:rPr>
              <a:t>学（</a:t>
            </a:r>
            <a:r>
              <a:rPr lang="en-US" altLang="zh-CN" sz="2000" dirty="0" smtClean="0">
                <a:ea typeface="华文仿宋" panose="02010600040101010101" pitchFamily="2" charset="-122"/>
              </a:rPr>
              <a:t>Tayler</a:t>
            </a:r>
            <a:r>
              <a:rPr lang="zh-CN" altLang="en-US" sz="2000" dirty="0" smtClean="0">
                <a:ea typeface="华文仿宋" panose="02010600040101010101" pitchFamily="2" charset="-122"/>
              </a:rPr>
              <a:t>展开）、</a:t>
            </a:r>
            <a:r>
              <a:rPr lang="zh-CN" altLang="en-US" sz="2000" dirty="0">
                <a:ea typeface="华文仿宋" panose="02010600040101010101" pitchFamily="2" charset="-122"/>
              </a:rPr>
              <a:t>线性代</a:t>
            </a:r>
            <a:r>
              <a:rPr lang="zh-CN" altLang="en-US" sz="2000" dirty="0" smtClean="0">
                <a:ea typeface="华文仿宋" panose="02010600040101010101" pitchFamily="2" charset="-122"/>
              </a:rPr>
              <a:t>数与矩阵计算，</a:t>
            </a:r>
            <a:r>
              <a:rPr lang="zh-CN" altLang="en-US" sz="2000" dirty="0">
                <a:ea typeface="华文仿宋" panose="02010600040101010101" pitchFamily="2" charset="-122"/>
              </a:rPr>
              <a:t>概率论与数理统计，数值计算</a:t>
            </a:r>
            <a:r>
              <a:rPr lang="zh-CN" altLang="en-US" sz="2000" dirty="0" smtClean="0">
                <a:ea typeface="华文仿宋" panose="02010600040101010101" pitchFamily="2" charset="-122"/>
              </a:rPr>
              <a:t>（数据拟合，非线性最</a:t>
            </a:r>
            <a:r>
              <a:rPr lang="zh-CN" altLang="en-US" sz="2000" dirty="0">
                <a:ea typeface="华文仿宋" panose="02010600040101010101" pitchFamily="2" charset="-122"/>
              </a:rPr>
              <a:t>优</a:t>
            </a:r>
            <a:r>
              <a:rPr lang="zh-CN" altLang="en-US" sz="2000" dirty="0" smtClean="0">
                <a:ea typeface="华文仿宋" panose="02010600040101010101" pitchFamily="2" charset="-122"/>
              </a:rPr>
              <a:t>化）</a:t>
            </a:r>
            <a:endParaRPr lang="en-US" altLang="zh-CN" sz="2000" dirty="0">
              <a:ea typeface="华文仿宋" panose="02010600040101010101" pitchFamily="2" charset="-122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dirty="0" smtClean="0">
                <a:solidFill>
                  <a:srgbClr val="0070C0"/>
                </a:solidFill>
              </a:rPr>
              <a:t>      </a:t>
            </a:r>
            <a:r>
              <a:rPr lang="zh-CN" altLang="en-US" sz="1800" dirty="0" smtClean="0">
                <a:solidFill>
                  <a:srgbClr val="0070C0"/>
                </a:solidFill>
              </a:rPr>
              <a:t>机</a:t>
            </a:r>
            <a:r>
              <a:rPr lang="zh-CN" altLang="en-US" sz="1800" dirty="0">
                <a:solidFill>
                  <a:srgbClr val="0070C0"/>
                </a:solidFill>
              </a:rPr>
              <a:t>器学</a:t>
            </a:r>
            <a:r>
              <a:rPr lang="zh-CN" altLang="en-US" sz="1800" dirty="0" smtClean="0">
                <a:solidFill>
                  <a:srgbClr val="0070C0"/>
                </a:solidFill>
              </a:rPr>
              <a:t>习与模式式识别是一门综合性很强、但是对数学和统计学要求较高的技术学科，每一方面内容都涉及较多数学、统计与应用背景，因此不同基础的同学，学习难度也不同。</a:t>
            </a:r>
            <a:endParaRPr lang="en-US" altLang="zh-CN" sz="1800" dirty="0" smtClean="0">
              <a:solidFill>
                <a:srgbClr val="0070C0"/>
              </a:solidFill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zh-CN" sz="1800" dirty="0">
                <a:solidFill>
                  <a:srgbClr val="0070C0"/>
                </a:solidFill>
              </a:rPr>
              <a:t> </a:t>
            </a:r>
            <a:r>
              <a:rPr lang="en-US" altLang="zh-CN" sz="1800" dirty="0" smtClean="0">
                <a:solidFill>
                  <a:srgbClr val="0070C0"/>
                </a:solidFill>
              </a:rPr>
              <a:t>     </a:t>
            </a:r>
            <a:r>
              <a:rPr lang="zh-CN" altLang="en-US" sz="1800" dirty="0" smtClean="0">
                <a:solidFill>
                  <a:srgbClr val="0070C0"/>
                </a:solidFill>
              </a:rPr>
              <a:t>课堂学习</a:t>
            </a:r>
            <a:r>
              <a:rPr lang="zh-CN" altLang="en-US" sz="1800" dirty="0">
                <a:solidFill>
                  <a:srgbClr val="0070C0"/>
                </a:solidFill>
              </a:rPr>
              <a:t>主</a:t>
            </a:r>
            <a:r>
              <a:rPr lang="zh-CN" altLang="en-US" sz="1800" dirty="0" smtClean="0">
                <a:solidFill>
                  <a:srgbClr val="0070C0"/>
                </a:solidFill>
              </a:rPr>
              <a:t>要进行</a:t>
            </a:r>
            <a:r>
              <a:rPr lang="zh-CN" altLang="en-US" sz="1800" dirty="0">
                <a:solidFill>
                  <a:srgbClr val="0070C0"/>
                </a:solidFill>
              </a:rPr>
              <a:t>概</a:t>
            </a:r>
            <a:r>
              <a:rPr lang="zh-CN" altLang="en-US" sz="1800" dirty="0" smtClean="0">
                <a:solidFill>
                  <a:srgbClr val="0070C0"/>
                </a:solidFill>
              </a:rPr>
              <a:t>念讲解，原理与</a:t>
            </a:r>
            <a:r>
              <a:rPr lang="zh-CN" altLang="en-US" sz="1800" dirty="0">
                <a:solidFill>
                  <a:srgbClr val="0070C0"/>
                </a:solidFill>
              </a:rPr>
              <a:t>算</a:t>
            </a:r>
            <a:r>
              <a:rPr lang="zh-CN" altLang="en-US" sz="1800" dirty="0" smtClean="0">
                <a:solidFill>
                  <a:srgbClr val="0070C0"/>
                </a:solidFill>
              </a:rPr>
              <a:t>法国产简介，想要切实掌握机器学习与模式识别方法，须在课后多读、多算、多实验，熟记概念、弄懂原理、熟悉算法，通过开源工具解决实际问题。</a:t>
            </a:r>
            <a:endParaRPr lang="zh-CN" altLang="en-US" sz="1800" dirty="0">
              <a:solidFill>
                <a:srgbClr val="0070C0"/>
              </a:solidFill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 smtClean="0"/>
              <a:t>学习要求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95845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323850" y="980728"/>
            <a:ext cx="8064574" cy="5543897"/>
          </a:xfrm>
        </p:spPr>
        <p:txBody>
          <a:bodyPr/>
          <a:lstStyle/>
          <a:p>
            <a:pPr marL="685800">
              <a:lnSpc>
                <a:spcPct val="150000"/>
              </a:lnSpc>
              <a:spcBef>
                <a:spcPts val="0"/>
              </a:spcBef>
            </a:pPr>
            <a:r>
              <a:rPr lang="zh-CN" altLang="en-US" sz="2000" dirty="0" smtClean="0">
                <a:ea typeface="华文仿宋" panose="02010600040101010101" pitchFamily="2" charset="-122"/>
              </a:rPr>
              <a:t>编程</a:t>
            </a:r>
            <a:r>
              <a:rPr lang="zh-CN" altLang="en-US" sz="2000" dirty="0">
                <a:ea typeface="华文仿宋" panose="02010600040101010101" pitchFamily="2" charset="-122"/>
              </a:rPr>
              <a:t>环境：使用</a:t>
            </a:r>
            <a:r>
              <a:rPr lang="en-US" altLang="zh-CN" sz="2000" dirty="0">
                <a:ea typeface="华文仿宋" panose="02010600040101010101" pitchFamily="2" charset="-122"/>
              </a:rPr>
              <a:t>Python</a:t>
            </a:r>
            <a:r>
              <a:rPr lang="zh-CN" altLang="en-US" sz="2000" dirty="0" smtClean="0">
                <a:ea typeface="华文仿宋" panose="02010600040101010101" pitchFamily="2" charset="-122"/>
              </a:rPr>
              <a:t>语言以及机器学习</a:t>
            </a:r>
            <a:r>
              <a:rPr lang="zh-CN" altLang="en-US" sz="2000" dirty="0">
                <a:ea typeface="华文仿宋" panose="02010600040101010101" pitchFamily="2" charset="-122"/>
              </a:rPr>
              <a:t>相关的软件工具</a:t>
            </a:r>
            <a:r>
              <a:rPr lang="zh-CN" altLang="en-US" sz="2000" dirty="0" smtClean="0">
                <a:ea typeface="华文仿宋" panose="02010600040101010101" pitchFamily="2" charset="-122"/>
              </a:rPr>
              <a:t>。熟悉</a:t>
            </a:r>
            <a:r>
              <a:rPr lang="en-US" altLang="zh-CN" sz="2000" dirty="0">
                <a:ea typeface="华文仿宋" panose="02010600040101010101" pitchFamily="2" charset="-122"/>
              </a:rPr>
              <a:t>Python</a:t>
            </a:r>
            <a:r>
              <a:rPr lang="zh-CN" altLang="en-US" sz="2000" dirty="0">
                <a:ea typeface="华文仿宋" panose="02010600040101010101" pitchFamily="2" charset="-122"/>
              </a:rPr>
              <a:t>开发环境</a:t>
            </a:r>
            <a:r>
              <a:rPr lang="zh-CN" altLang="en-US" sz="2000" dirty="0" smtClean="0">
                <a:ea typeface="华文仿宋" panose="02010600040101010101" pitchFamily="2" charset="-122"/>
              </a:rPr>
              <a:t>（</a:t>
            </a:r>
            <a:r>
              <a:rPr lang="en-US" altLang="zh-CN" sz="2000" dirty="0" smtClean="0">
                <a:ea typeface="华文仿宋" panose="02010600040101010101" pitchFamily="2" charset="-122"/>
              </a:rPr>
              <a:t>Anaconda</a:t>
            </a:r>
            <a:r>
              <a:rPr lang="zh-CN" altLang="en-US" sz="2000" dirty="0" smtClean="0">
                <a:ea typeface="华文仿宋" panose="02010600040101010101" pitchFamily="2" charset="-122"/>
              </a:rPr>
              <a:t>，</a:t>
            </a:r>
            <a:r>
              <a:rPr lang="en-US" altLang="zh-CN" sz="2000" dirty="0" err="1" smtClean="0">
                <a:ea typeface="华文仿宋" panose="02010600040101010101" pitchFamily="2" charset="-122"/>
              </a:rPr>
              <a:t>JupyterLab</a:t>
            </a:r>
            <a:r>
              <a:rPr lang="zh-CN" altLang="en-US" sz="2000" dirty="0" smtClean="0">
                <a:ea typeface="华文仿宋" panose="02010600040101010101" pitchFamily="2" charset="-122"/>
              </a:rPr>
              <a:t>、</a:t>
            </a:r>
            <a:r>
              <a:rPr lang="en-US" altLang="zh-CN" sz="2000" dirty="0" smtClean="0">
                <a:ea typeface="华文仿宋" panose="02010600040101010101" pitchFamily="2" charset="-122"/>
              </a:rPr>
              <a:t>Spyder</a:t>
            </a:r>
            <a:r>
              <a:rPr lang="zh-CN" altLang="en-US" sz="2000" dirty="0" smtClean="0">
                <a:ea typeface="华文仿宋" panose="02010600040101010101" pitchFamily="2" charset="-122"/>
              </a:rPr>
              <a:t>），结合示例代码，读懂用</a:t>
            </a:r>
            <a:r>
              <a:rPr lang="en-US" altLang="zh-CN" sz="2000" dirty="0" smtClean="0">
                <a:ea typeface="华文仿宋" panose="02010600040101010101" pitchFamily="2" charset="-122"/>
              </a:rPr>
              <a:t>NumPy</a:t>
            </a:r>
            <a:r>
              <a:rPr lang="en-US" altLang="zh-CN" sz="2000" dirty="0">
                <a:ea typeface="华文仿宋" panose="02010600040101010101" pitchFamily="2" charset="-122"/>
              </a:rPr>
              <a:t>, Pandas, </a:t>
            </a:r>
            <a:r>
              <a:rPr lang="en-US" altLang="zh-CN" sz="2000" dirty="0" err="1">
                <a:ea typeface="华文仿宋" panose="02010600040101010101" pitchFamily="2" charset="-122"/>
              </a:rPr>
              <a:t>matplotlib</a:t>
            </a:r>
            <a:r>
              <a:rPr lang="en-US" altLang="zh-CN" sz="2000" dirty="0">
                <a:ea typeface="华文仿宋" panose="02010600040101010101" pitchFamily="2" charset="-122"/>
              </a:rPr>
              <a:t>, </a:t>
            </a:r>
            <a:r>
              <a:rPr lang="en-US" altLang="zh-CN" sz="2000" dirty="0" smtClean="0">
                <a:ea typeface="华文仿宋" panose="02010600040101010101" pitchFamily="2" charset="-122"/>
              </a:rPr>
              <a:t>scikit-learn</a:t>
            </a:r>
            <a:r>
              <a:rPr lang="zh-CN" altLang="en-US" sz="2000" dirty="0" smtClean="0">
                <a:ea typeface="华文仿宋" panose="02010600040101010101" pitchFamily="2" charset="-122"/>
              </a:rPr>
              <a:t>等写成的机器学习核心算法，了解主要</a:t>
            </a:r>
            <a:r>
              <a:rPr lang="zh-CN" altLang="en-US" sz="2000" dirty="0">
                <a:ea typeface="华文仿宋" panose="02010600040101010101" pitchFamily="2" charset="-122"/>
              </a:rPr>
              <a:t>函数的</a:t>
            </a:r>
            <a:r>
              <a:rPr lang="zh-CN" altLang="en-US" sz="2000" dirty="0" smtClean="0">
                <a:ea typeface="华文仿宋" panose="02010600040101010101" pitchFamily="2" charset="-122"/>
              </a:rPr>
              <a:t>使用方式和</a:t>
            </a:r>
            <a:r>
              <a:rPr lang="zh-CN" altLang="en-US" sz="2000" dirty="0">
                <a:ea typeface="华文仿宋" panose="02010600040101010101" pitchFamily="2" charset="-122"/>
              </a:rPr>
              <a:t>参数</a:t>
            </a:r>
            <a:r>
              <a:rPr lang="zh-CN" altLang="en-US" sz="2000" dirty="0" smtClean="0">
                <a:ea typeface="华文仿宋" panose="02010600040101010101" pitchFamily="2" charset="-122"/>
              </a:rPr>
              <a:t>含义</a:t>
            </a:r>
            <a:endParaRPr lang="en-US" altLang="zh-CN" sz="2000" dirty="0" smtClean="0">
              <a:ea typeface="华文仿宋" panose="02010600040101010101" pitchFamily="2" charset="-122"/>
            </a:endParaRPr>
          </a:p>
          <a:p>
            <a:pPr marL="685800">
              <a:lnSpc>
                <a:spcPct val="150000"/>
              </a:lnSpc>
              <a:spcBef>
                <a:spcPts val="0"/>
              </a:spcBef>
            </a:pPr>
            <a:r>
              <a:rPr lang="zh-CN" altLang="en-US" sz="2000" dirty="0" smtClean="0">
                <a:ea typeface="华文仿宋" panose="02010600040101010101" pitchFamily="2" charset="-122"/>
              </a:rPr>
              <a:t>编程</a:t>
            </a:r>
            <a:r>
              <a:rPr lang="zh-CN" altLang="en-US" sz="2000" dirty="0">
                <a:ea typeface="华文仿宋" panose="02010600040101010101" pitchFamily="2" charset="-122"/>
              </a:rPr>
              <a:t>要求</a:t>
            </a:r>
            <a:r>
              <a:rPr lang="zh-CN" altLang="en-US" sz="2000" dirty="0" smtClean="0">
                <a:ea typeface="华文仿宋" panose="02010600040101010101" pitchFamily="2" charset="-122"/>
              </a:rPr>
              <a:t>：熟悉面</a:t>
            </a:r>
            <a:r>
              <a:rPr lang="zh-CN" altLang="en-US" sz="2000" dirty="0">
                <a:ea typeface="华文仿宋" panose="02010600040101010101" pitchFamily="2" charset="-122"/>
              </a:rPr>
              <a:t>向对象编程概念</a:t>
            </a:r>
            <a:r>
              <a:rPr lang="zh-CN" altLang="en-US" sz="2000" dirty="0" smtClean="0">
                <a:ea typeface="华文仿宋" panose="02010600040101010101" pitchFamily="2" charset="-122"/>
              </a:rPr>
              <a:t>，能</a:t>
            </a:r>
            <a:r>
              <a:rPr lang="zh-CN" altLang="en-US" sz="2000" dirty="0">
                <a:ea typeface="华文仿宋" panose="02010600040101010101" pitchFamily="2" charset="-122"/>
              </a:rPr>
              <a:t>看</a:t>
            </a:r>
            <a:r>
              <a:rPr lang="zh-CN" altLang="en-US" sz="2000" dirty="0" smtClean="0">
                <a:ea typeface="华文仿宋" panose="02010600040101010101" pitchFamily="2" charset="-122"/>
              </a:rPr>
              <a:t>懂</a:t>
            </a:r>
            <a:r>
              <a:rPr lang="en-US" altLang="zh-CN" sz="2000" dirty="0">
                <a:ea typeface="华文仿宋" panose="02010600040101010101" pitchFamily="2" charset="-122"/>
              </a:rPr>
              <a:t>Python</a:t>
            </a:r>
            <a:r>
              <a:rPr lang="zh-CN" altLang="en-US" sz="2000" dirty="0" smtClean="0">
                <a:ea typeface="华文仿宋" panose="02010600040101010101" pitchFamily="2" charset="-122"/>
              </a:rPr>
              <a:t>代</a:t>
            </a:r>
            <a:r>
              <a:rPr lang="zh-CN" altLang="en-US" sz="2000" dirty="0">
                <a:ea typeface="华文仿宋" panose="02010600040101010101" pitchFamily="2" charset="-122"/>
              </a:rPr>
              <a:t>码</a:t>
            </a:r>
            <a:r>
              <a:rPr lang="zh-CN" altLang="en-US" sz="2000" dirty="0" smtClean="0">
                <a:ea typeface="华文仿宋" panose="02010600040101010101" pitchFamily="2" charset="-122"/>
              </a:rPr>
              <a:t>，能进行数据处理类编</a:t>
            </a:r>
            <a:r>
              <a:rPr lang="zh-CN" altLang="en-US" sz="2000" dirty="0">
                <a:ea typeface="华文仿宋" panose="02010600040101010101" pitchFamily="2" charset="-122"/>
              </a:rPr>
              <a:t>程，了解主要工具包（尤其</a:t>
            </a:r>
            <a:r>
              <a:rPr lang="en-US" altLang="zh-CN" sz="2000" dirty="0">
                <a:ea typeface="华文仿宋" panose="02010600040101010101" pitchFamily="2" charset="-122"/>
              </a:rPr>
              <a:t>scikit-learn</a:t>
            </a:r>
            <a:r>
              <a:rPr lang="zh-CN" altLang="en-US" sz="2000" dirty="0">
                <a:ea typeface="华文仿宋" panose="02010600040101010101" pitchFamily="2" charset="-122"/>
              </a:rPr>
              <a:t>）的库、模块、类、函数</a:t>
            </a:r>
            <a:r>
              <a:rPr lang="zh-CN" altLang="en-US" sz="2000" dirty="0" smtClean="0">
                <a:ea typeface="华文仿宋" panose="02010600040101010101" pitchFamily="2" charset="-122"/>
              </a:rPr>
              <a:t>的依赖关</a:t>
            </a:r>
            <a:r>
              <a:rPr lang="zh-CN" altLang="en-US" sz="2000" dirty="0">
                <a:ea typeface="华文仿宋" panose="02010600040101010101" pitchFamily="2" charset="-122"/>
              </a:rPr>
              <a:t>系</a:t>
            </a:r>
            <a:r>
              <a:rPr lang="zh-CN" altLang="en-US" sz="2000" dirty="0" smtClean="0">
                <a:ea typeface="华文仿宋" panose="02010600040101010101" pitchFamily="2" charset="-122"/>
              </a:rPr>
              <a:t>，以及机器学习算法参</a:t>
            </a:r>
            <a:r>
              <a:rPr lang="zh-CN" altLang="en-US" sz="2000" dirty="0">
                <a:ea typeface="华文仿宋" panose="02010600040101010101" pitchFamily="2" charset="-122"/>
              </a:rPr>
              <a:t>数的取</a:t>
            </a:r>
            <a:r>
              <a:rPr lang="zh-CN" altLang="en-US" sz="2000" dirty="0" smtClean="0">
                <a:ea typeface="华文仿宋" panose="02010600040101010101" pitchFamily="2" charset="-122"/>
              </a:rPr>
              <a:t>值与调优</a:t>
            </a:r>
            <a:endParaRPr lang="en-US" altLang="zh-CN" sz="2000" dirty="0" smtClean="0">
              <a:ea typeface="华文仿宋" panose="02010600040101010101" pitchFamily="2" charset="-122"/>
            </a:endParaRPr>
          </a:p>
          <a:p>
            <a:pPr marL="685800">
              <a:lnSpc>
                <a:spcPct val="150000"/>
              </a:lnSpc>
              <a:spcBef>
                <a:spcPts val="0"/>
              </a:spcBef>
            </a:pPr>
            <a:r>
              <a:rPr lang="zh-CN" altLang="en-US" sz="2000" dirty="0">
                <a:ea typeface="华文仿宋" panose="02010600040101010101" pitchFamily="2" charset="-122"/>
              </a:rPr>
              <a:t>实验作业：课程实验分</a:t>
            </a:r>
            <a:r>
              <a:rPr lang="zh-CN" altLang="en-US" sz="2000" dirty="0" smtClean="0">
                <a:ea typeface="华文仿宋" panose="02010600040101010101" pitchFamily="2" charset="-122"/>
              </a:rPr>
              <a:t>两两部分。第一部分主</a:t>
            </a:r>
            <a:r>
              <a:rPr lang="zh-CN" altLang="en-US" sz="2000" dirty="0">
                <a:ea typeface="华文仿宋" panose="02010600040101010101" pitchFamily="2" charset="-122"/>
              </a:rPr>
              <a:t>要以运行示例代</a:t>
            </a:r>
            <a:r>
              <a:rPr lang="zh-CN" altLang="en-US" sz="2000" dirty="0" smtClean="0">
                <a:ea typeface="华文仿宋" panose="02010600040101010101" pitchFamily="2" charset="-122"/>
              </a:rPr>
              <a:t>码</a:t>
            </a:r>
            <a:r>
              <a:rPr lang="zh-CN" altLang="en-US" sz="2000" dirty="0">
                <a:ea typeface="华文仿宋" panose="02010600040101010101" pitchFamily="2" charset="-122"/>
              </a:rPr>
              <a:t>、</a:t>
            </a:r>
            <a:r>
              <a:rPr lang="zh-CN" altLang="en-US" sz="2000" dirty="0" smtClean="0">
                <a:ea typeface="华文仿宋" panose="02010600040101010101" pitchFamily="2" charset="-122"/>
              </a:rPr>
              <a:t>对</a:t>
            </a:r>
            <a:r>
              <a:rPr lang="zh-CN" altLang="en-US" sz="2000" dirty="0">
                <a:ea typeface="华文仿宋" panose="02010600040101010101" pitchFamily="2" charset="-122"/>
              </a:rPr>
              <a:t>示例代</a:t>
            </a:r>
            <a:r>
              <a:rPr lang="zh-CN" altLang="en-US" sz="2000" dirty="0" smtClean="0">
                <a:ea typeface="华文仿宋" panose="02010600040101010101" pitchFamily="2" charset="-122"/>
              </a:rPr>
              <a:t>码中部</a:t>
            </a:r>
            <a:r>
              <a:rPr lang="zh-CN" altLang="en-US" sz="2000" dirty="0">
                <a:ea typeface="华文仿宋" panose="02010600040101010101" pitchFamily="2" charset="-122"/>
              </a:rPr>
              <a:t>分处理过</a:t>
            </a:r>
            <a:r>
              <a:rPr lang="zh-CN" altLang="en-US" sz="2000" dirty="0" smtClean="0">
                <a:ea typeface="华文仿宋" panose="02010600040101010101" pitchFamily="2" charset="-122"/>
              </a:rPr>
              <a:t>程进</a:t>
            </a:r>
            <a:r>
              <a:rPr lang="zh-CN" altLang="en-US" sz="2000" dirty="0">
                <a:ea typeface="华文仿宋" panose="02010600040101010101" pitchFamily="2" charset="-122"/>
              </a:rPr>
              <a:t>行参数调整</a:t>
            </a:r>
            <a:r>
              <a:rPr lang="zh-CN" altLang="en-US" sz="2000" dirty="0" smtClean="0">
                <a:ea typeface="华文仿宋" panose="02010600040101010101" pitchFamily="2" charset="-122"/>
              </a:rPr>
              <a:t>或修</a:t>
            </a:r>
            <a:r>
              <a:rPr lang="zh-CN" altLang="en-US" sz="2000" dirty="0">
                <a:ea typeface="华文仿宋" panose="02010600040101010101" pitchFamily="2" charset="-122"/>
              </a:rPr>
              <a:t>改，观察并记</a:t>
            </a:r>
            <a:r>
              <a:rPr lang="zh-CN" altLang="en-US" sz="2000" dirty="0" smtClean="0">
                <a:ea typeface="华文仿宋" panose="02010600040101010101" pitchFamily="2" charset="-122"/>
              </a:rPr>
              <a:t>录运</a:t>
            </a:r>
            <a:r>
              <a:rPr lang="zh-CN" altLang="en-US" sz="2000" dirty="0">
                <a:ea typeface="华文仿宋" panose="02010600040101010101" pitchFamily="2" charset="-122"/>
              </a:rPr>
              <a:t>行结果，结合所学知识写出实验分析报告</a:t>
            </a:r>
            <a:r>
              <a:rPr lang="zh-CN" altLang="en-US" sz="2000" dirty="0" smtClean="0">
                <a:ea typeface="华文仿宋" panose="02010600040101010101" pitchFamily="2" charset="-122"/>
              </a:rPr>
              <a:t>。第二部分则</a:t>
            </a:r>
            <a:r>
              <a:rPr lang="zh-CN" altLang="en-US" sz="2000" dirty="0">
                <a:ea typeface="华文仿宋" panose="02010600040101010101" pitchFamily="2" charset="-122"/>
              </a:rPr>
              <a:t>属</a:t>
            </a:r>
            <a:r>
              <a:rPr lang="zh-CN" altLang="en-US" sz="2000" dirty="0" smtClean="0">
                <a:ea typeface="华文仿宋" panose="02010600040101010101" pitchFamily="2" charset="-122"/>
              </a:rPr>
              <a:t>于综合性实验，能完成一个完整的模式识别或数据分析任务（具体在</a:t>
            </a:r>
            <a:r>
              <a:rPr lang="zh-CN" altLang="en-US" sz="2000" dirty="0">
                <a:ea typeface="华文仿宋" panose="02010600040101010101" pitchFamily="2" charset="-122"/>
              </a:rPr>
              <a:t>课程进行中安</a:t>
            </a:r>
            <a:r>
              <a:rPr lang="zh-CN" altLang="en-US" sz="2000" dirty="0" smtClean="0">
                <a:ea typeface="华文仿宋" panose="02010600040101010101" pitchFamily="2" charset="-122"/>
              </a:rPr>
              <a:t>排）</a:t>
            </a:r>
            <a:endParaRPr lang="en-US" altLang="zh-CN" sz="2000" dirty="0" smtClean="0">
              <a:ea typeface="华文仿宋" panose="02010600040101010101" pitchFamily="2" charset="-122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 smtClean="0"/>
              <a:t>实验要求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3444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323850" y="980729"/>
            <a:ext cx="8496300" cy="295232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 smtClean="0"/>
              <a:t>理论作业（</a:t>
            </a:r>
            <a:r>
              <a:rPr lang="en-US" altLang="zh-CN" dirty="0" smtClean="0"/>
              <a:t>30%</a:t>
            </a:r>
            <a:r>
              <a:rPr lang="zh-CN" altLang="en-US" dirty="0" smtClean="0"/>
              <a:t>）：</a:t>
            </a:r>
            <a:r>
              <a:rPr lang="en-US" altLang="zh-CN" dirty="0" smtClean="0"/>
              <a:t>10</a:t>
            </a:r>
            <a:r>
              <a:rPr lang="zh-CN" altLang="en-US" dirty="0" smtClean="0"/>
              <a:t>组。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zh-CN" altLang="en-US" dirty="0" smtClean="0"/>
              <a:t>实验作</a:t>
            </a:r>
            <a:r>
              <a:rPr lang="zh-CN" altLang="en-US" dirty="0"/>
              <a:t>业（</a:t>
            </a:r>
            <a:r>
              <a:rPr lang="en-US" altLang="zh-CN" dirty="0"/>
              <a:t>30%</a:t>
            </a:r>
            <a:r>
              <a:rPr lang="zh-CN" altLang="en-US" dirty="0" smtClean="0"/>
              <a:t>）：</a:t>
            </a:r>
            <a:r>
              <a:rPr lang="en-US" altLang="zh-CN" dirty="0" smtClean="0"/>
              <a:t>4</a:t>
            </a:r>
            <a:r>
              <a:rPr lang="zh-CN" altLang="en-US" dirty="0" smtClean="0"/>
              <a:t>组。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zh-CN" altLang="en-US" dirty="0" smtClean="0"/>
              <a:t>期末考</a:t>
            </a:r>
            <a:r>
              <a:rPr lang="zh-CN" altLang="en-US" dirty="0"/>
              <a:t>试</a:t>
            </a:r>
            <a:r>
              <a:rPr lang="zh-CN" altLang="en-US" dirty="0" smtClean="0"/>
              <a:t>（</a:t>
            </a:r>
            <a:r>
              <a:rPr lang="en-US" altLang="zh-CN" dirty="0" smtClean="0"/>
              <a:t>40</a:t>
            </a:r>
            <a:r>
              <a:rPr lang="en-US" altLang="zh-CN" dirty="0"/>
              <a:t>%</a:t>
            </a:r>
            <a:r>
              <a:rPr lang="zh-CN" altLang="en-US" dirty="0" smtClean="0"/>
              <a:t>）：开卷笔试。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endParaRPr lang="en-US" altLang="zh-CN" dirty="0" smtClean="0"/>
          </a:p>
          <a:p>
            <a:endParaRPr lang="en-US" altLang="zh-CN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 smtClean="0"/>
              <a:t>课程考核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7220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323850" y="980729"/>
            <a:ext cx="8496300" cy="295232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参见文件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pPr lvl="1">
              <a:lnSpc>
                <a:spcPct val="150000"/>
              </a:lnSpc>
            </a:pPr>
            <a:r>
              <a:rPr lang="en-US" altLang="zh-CN" dirty="0"/>
              <a:t>《</a:t>
            </a:r>
            <a:r>
              <a:rPr lang="zh-CN" altLang="en-US" dirty="0"/>
              <a:t>机器学习与模式识别</a:t>
            </a:r>
            <a:r>
              <a:rPr lang="en-US" altLang="zh-CN" dirty="0"/>
              <a:t>》-</a:t>
            </a:r>
            <a:r>
              <a:rPr lang="zh-CN" altLang="en-US" dirty="0"/>
              <a:t>课程实验环境的说</a:t>
            </a:r>
            <a:r>
              <a:rPr lang="zh-CN" altLang="en-US" dirty="0" smtClean="0"/>
              <a:t>明</a:t>
            </a:r>
            <a:endParaRPr lang="en-US" altLang="zh-CN" dirty="0" smtClean="0"/>
          </a:p>
          <a:p>
            <a:pPr lvl="1">
              <a:lnSpc>
                <a:spcPct val="150000"/>
              </a:lnSpc>
            </a:pPr>
            <a:r>
              <a:rPr lang="en-US" altLang="zh-CN" dirty="0"/>
              <a:t>《</a:t>
            </a:r>
            <a:r>
              <a:rPr lang="zh-CN" altLang="en-US" dirty="0"/>
              <a:t>机器学习与模式识别</a:t>
            </a:r>
            <a:r>
              <a:rPr lang="en-US" altLang="zh-CN" dirty="0"/>
              <a:t>》-</a:t>
            </a:r>
            <a:r>
              <a:rPr lang="zh-CN" altLang="en-US" dirty="0"/>
              <a:t>如何在</a:t>
            </a:r>
            <a:r>
              <a:rPr lang="en-US" altLang="zh-CN" dirty="0"/>
              <a:t>Jupyter</a:t>
            </a:r>
            <a:r>
              <a:rPr lang="zh-CN" altLang="en-US" dirty="0"/>
              <a:t>中跑代</a:t>
            </a:r>
            <a:r>
              <a:rPr lang="zh-CN" altLang="en-US" dirty="0" smtClean="0"/>
              <a:t>码</a:t>
            </a:r>
            <a:endParaRPr lang="en-US" altLang="zh-CN" dirty="0" smtClean="0"/>
          </a:p>
          <a:p>
            <a:pPr lvl="1">
              <a:lnSpc>
                <a:spcPct val="150000"/>
              </a:lnSpc>
            </a:pPr>
            <a:r>
              <a:rPr lang="en-US" altLang="zh-CN" dirty="0" smtClean="0"/>
              <a:t>《</a:t>
            </a:r>
            <a:r>
              <a:rPr lang="zh-CN" altLang="en-US" dirty="0"/>
              <a:t>机器学习与模式识别</a:t>
            </a:r>
            <a:r>
              <a:rPr lang="en-US" altLang="zh-CN" dirty="0"/>
              <a:t>》-</a:t>
            </a:r>
            <a:r>
              <a:rPr lang="zh-CN" altLang="en-US" dirty="0"/>
              <a:t>如何在</a:t>
            </a:r>
            <a:r>
              <a:rPr lang="en-US" altLang="zh-CN" dirty="0" err="1"/>
              <a:t>JupyterLab</a:t>
            </a:r>
            <a:r>
              <a:rPr lang="zh-CN" altLang="en-US" dirty="0"/>
              <a:t>中调试</a:t>
            </a:r>
            <a:r>
              <a:rPr lang="en-US" altLang="zh-CN" dirty="0"/>
              <a:t>ipynb</a:t>
            </a:r>
            <a:r>
              <a:rPr lang="zh-CN" altLang="en-US" dirty="0"/>
              <a:t>代</a:t>
            </a:r>
            <a:r>
              <a:rPr lang="zh-CN" altLang="en-US" dirty="0" smtClean="0"/>
              <a:t>码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endParaRPr lang="en-US" altLang="zh-CN" dirty="0" smtClean="0"/>
          </a:p>
          <a:p>
            <a:pPr>
              <a:lnSpc>
                <a:spcPct val="150000"/>
              </a:lnSpc>
            </a:pPr>
            <a:endParaRPr lang="en-US" altLang="zh-CN" dirty="0" smtClean="0"/>
          </a:p>
          <a:p>
            <a:endParaRPr lang="en-US" altLang="zh-CN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 smtClean="0"/>
              <a:t>三、实验环境介绍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03111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323850" y="980729"/>
            <a:ext cx="8496300" cy="295232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参见文件：第</a:t>
            </a:r>
            <a:r>
              <a:rPr lang="en-US" altLang="zh-CN" dirty="0"/>
              <a:t>0</a:t>
            </a:r>
            <a:r>
              <a:rPr lang="zh-CN" altLang="en-US" dirty="0"/>
              <a:t>讲 数学基础提要</a:t>
            </a:r>
            <a:r>
              <a:rPr lang="en-US" altLang="zh-CN" dirty="0"/>
              <a:t/>
            </a:r>
            <a:br>
              <a:rPr lang="en-US" altLang="zh-CN" dirty="0"/>
            </a:br>
            <a:endParaRPr lang="en-US" altLang="zh-CN" dirty="0" smtClean="0"/>
          </a:p>
          <a:p>
            <a:pPr>
              <a:lnSpc>
                <a:spcPct val="150000"/>
              </a:lnSpc>
            </a:pPr>
            <a:endParaRPr lang="en-US" altLang="zh-CN" dirty="0" smtClean="0"/>
          </a:p>
          <a:p>
            <a:pPr>
              <a:lnSpc>
                <a:spcPct val="150000"/>
              </a:lnSpc>
            </a:pPr>
            <a:endParaRPr lang="en-US" altLang="zh-CN" dirty="0" smtClean="0"/>
          </a:p>
          <a:p>
            <a:endParaRPr lang="en-US" altLang="zh-CN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四</a:t>
            </a:r>
            <a:r>
              <a:rPr lang="zh-CN" altLang="en-US" dirty="0" smtClean="0"/>
              <a:t>、数学基础提要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83958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流程图: 磁盘 16"/>
          <p:cNvSpPr/>
          <p:nvPr/>
        </p:nvSpPr>
        <p:spPr>
          <a:xfrm>
            <a:off x="5219644" y="3338675"/>
            <a:ext cx="2376264" cy="1170445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4178300" y="1988840"/>
            <a:ext cx="3562052" cy="792088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 smtClean="0"/>
              <a:t>文献筛选</a:t>
            </a:r>
            <a:endParaRPr lang="zh-CN" altLang="en-US" dirty="0"/>
          </a:p>
        </p:txBody>
      </p:sp>
      <p:sp>
        <p:nvSpPr>
          <p:cNvPr id="7" name="TextBox 26"/>
          <p:cNvSpPr txBox="1"/>
          <p:nvPr/>
        </p:nvSpPr>
        <p:spPr>
          <a:xfrm>
            <a:off x="971600" y="1189165"/>
            <a:ext cx="6297365" cy="37189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910"/>
              </a:lnSpc>
            </a:pPr>
            <a:r>
              <a:rPr lang="zh-CN" altLang="en-US" sz="2000" dirty="0" smtClean="0">
                <a:solidFill>
                  <a:srgbClr val="000000"/>
                </a:solidFill>
                <a:latin typeface="微软雅黑" panose="020B0503020204020204" charset="-122"/>
              </a:rPr>
              <a:t>为了降低昂贵的成本</a:t>
            </a:r>
            <a:r>
              <a:rPr lang="en-US" altLang="zh-CN" sz="2000" dirty="0" smtClean="0">
                <a:solidFill>
                  <a:srgbClr val="000000"/>
                </a:solidFill>
                <a:latin typeface="Times New Roman" panose="02020603050405020304"/>
              </a:rPr>
              <a:t>, Tufts</a:t>
            </a:r>
            <a:r>
              <a:rPr lang="zh-CN" altLang="en-US" sz="2000" dirty="0" smtClean="0">
                <a:solidFill>
                  <a:srgbClr val="000000"/>
                </a:solidFill>
                <a:latin typeface="微软雅黑" panose="020B0503020204020204" charset="-122"/>
              </a:rPr>
              <a:t>医学中心引入了</a:t>
            </a:r>
            <a:r>
              <a:rPr lang="zh-CN" altLang="en-US" sz="2000" dirty="0" smtClean="0">
                <a:solidFill>
                  <a:srgbClr val="0000FF"/>
                </a:solidFill>
                <a:latin typeface="微软雅黑" panose="020B0503020204020204" charset="-122"/>
              </a:rPr>
              <a:t>机器学习</a:t>
            </a:r>
            <a:r>
              <a:rPr lang="zh-CN" altLang="en-US" sz="2000" dirty="0" smtClean="0">
                <a:solidFill>
                  <a:srgbClr val="000000"/>
                </a:solidFill>
                <a:latin typeface="微软雅黑" panose="020B0503020204020204" charset="-122"/>
              </a:rPr>
              <a:t>技术</a:t>
            </a:r>
            <a:endParaRPr lang="zh-CN" altLang="en-US" sz="2000" dirty="0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pic>
        <p:nvPicPr>
          <p:cNvPr id="8" name="图片 7" descr="ws_5C46.tmp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65200" y="1905000"/>
            <a:ext cx="3213100" cy="2984500"/>
          </a:xfrm>
          <a:prstGeom prst="rect">
            <a:avLst/>
          </a:prstGeom>
        </p:spPr>
      </p:pic>
      <p:sp>
        <p:nvSpPr>
          <p:cNvPr id="9" name="TextBox 27"/>
          <p:cNvSpPr txBox="1"/>
          <p:nvPr/>
        </p:nvSpPr>
        <p:spPr>
          <a:xfrm>
            <a:off x="4268089" y="2081621"/>
            <a:ext cx="2821285" cy="2455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925"/>
              </a:lnSpc>
            </a:pPr>
            <a:r>
              <a:rPr lang="zh-CN" altLang="en-US" sz="2005" smtClean="0">
                <a:solidFill>
                  <a:srgbClr val="000000"/>
                </a:solidFill>
                <a:latin typeface="微软雅黑" panose="020B0503020204020204" charset="-122"/>
              </a:rPr>
              <a:t>邀请专家阅读少量摘要，</a:t>
            </a:r>
            <a:endParaRPr lang="zh-CN" altLang="en-US" sz="2005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11" name="TextBox 28"/>
          <p:cNvSpPr txBox="1"/>
          <p:nvPr/>
        </p:nvSpPr>
        <p:spPr>
          <a:xfrm>
            <a:off x="4268089" y="2386675"/>
            <a:ext cx="3135474" cy="2455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925"/>
              </a:lnSpc>
            </a:pPr>
            <a:r>
              <a:rPr lang="zh-CN" altLang="en-US" sz="2005" smtClean="0">
                <a:solidFill>
                  <a:srgbClr val="000000"/>
                </a:solidFill>
                <a:latin typeface="微软雅黑" panose="020B0503020204020204" charset="-122"/>
              </a:rPr>
              <a:t>标记为“有关”或 “无关”</a:t>
            </a:r>
            <a:endParaRPr lang="zh-CN" altLang="en-US" sz="2005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12" name="TextBox 29"/>
          <p:cNvSpPr txBox="1"/>
          <p:nvPr/>
        </p:nvSpPr>
        <p:spPr>
          <a:xfrm>
            <a:off x="5792223" y="3861048"/>
            <a:ext cx="1231106" cy="296491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5"/>
              </a:lnSpc>
            </a:pPr>
            <a:r>
              <a:rPr lang="zh-CN" altLang="en-US" sz="2400" smtClean="0">
                <a:solidFill>
                  <a:srgbClr val="000000"/>
                </a:solidFill>
                <a:latin typeface="微软雅黑" panose="020B0503020204020204" charset="-122"/>
              </a:rPr>
              <a:t>分类模型</a:t>
            </a:r>
            <a:endParaRPr lang="zh-CN" altLang="en-US" sz="2400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13" name="TextBox 30"/>
          <p:cNvSpPr txBox="1"/>
          <p:nvPr/>
        </p:nvSpPr>
        <p:spPr>
          <a:xfrm>
            <a:off x="3637153" y="3132454"/>
            <a:ext cx="1615827" cy="21993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30"/>
              </a:lnSpc>
            </a:pPr>
            <a:r>
              <a:rPr lang="zh-CN" altLang="en-US" smtClean="0">
                <a:solidFill>
                  <a:srgbClr val="000000"/>
                </a:solidFill>
                <a:latin typeface="微软雅黑" panose="020B0503020204020204" charset="-122"/>
              </a:rPr>
              <a:t>对是否“有关”</a:t>
            </a:r>
            <a:endParaRPr lang="zh-CN" altLang="en-US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14" name="TextBox 31"/>
          <p:cNvSpPr txBox="1"/>
          <p:nvPr/>
        </p:nvSpPr>
        <p:spPr>
          <a:xfrm>
            <a:off x="3980053" y="3406775"/>
            <a:ext cx="923330" cy="21993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30"/>
              </a:lnSpc>
            </a:pPr>
            <a:r>
              <a:rPr lang="zh-CN" altLang="en-US" smtClean="0">
                <a:solidFill>
                  <a:srgbClr val="000000"/>
                </a:solidFill>
                <a:latin typeface="微软雅黑" panose="020B0503020204020204" charset="-122"/>
              </a:rPr>
              <a:t>进行预测</a:t>
            </a:r>
            <a:endParaRPr lang="zh-CN" altLang="en-US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6" name="右箭头 5"/>
          <p:cNvSpPr/>
          <p:nvPr/>
        </p:nvSpPr>
        <p:spPr>
          <a:xfrm flipH="1">
            <a:off x="3563888" y="3573016"/>
            <a:ext cx="1615827" cy="648072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下箭头 15"/>
          <p:cNvSpPr/>
          <p:nvPr/>
        </p:nvSpPr>
        <p:spPr>
          <a:xfrm>
            <a:off x="6084168" y="2780928"/>
            <a:ext cx="484632" cy="533067"/>
          </a:xfrm>
          <a:prstGeom prst="down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TextBox 32"/>
          <p:cNvSpPr txBox="1"/>
          <p:nvPr/>
        </p:nvSpPr>
        <p:spPr>
          <a:xfrm>
            <a:off x="896497" y="5031493"/>
            <a:ext cx="7652736" cy="116698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660"/>
              </a:lnSpc>
            </a:pPr>
            <a:r>
              <a:rPr lang="zh-CN" altLang="en-US" sz="2000" dirty="0" smtClean="0">
                <a:solidFill>
                  <a:srgbClr val="000000"/>
                </a:solidFill>
                <a:latin typeface="微软雅黑" panose="020B0503020204020204" charset="-122"/>
              </a:rPr>
              <a:t>人类专家只需阅读 </a:t>
            </a:r>
            <a:r>
              <a:rPr lang="en-US" altLang="zh-CN" sz="2000" b="1" dirty="0" smtClean="0">
                <a:solidFill>
                  <a:srgbClr val="FF0000"/>
                </a:solidFill>
                <a:latin typeface="Times New Roman" panose="02020603050405020304"/>
              </a:rPr>
              <a:t>50 </a:t>
            </a:r>
            <a:r>
              <a:rPr lang="zh-CN" altLang="en-US" sz="2000" dirty="0" smtClean="0">
                <a:solidFill>
                  <a:srgbClr val="000000"/>
                </a:solidFill>
                <a:latin typeface="微软雅黑" panose="020B0503020204020204" charset="-122"/>
              </a:rPr>
              <a:t>篇摘要，系统的自动筛选敏感度就达到 </a:t>
            </a:r>
            <a:r>
              <a:rPr lang="en-US" altLang="zh-CN" sz="2000" b="1" dirty="0" smtClean="0">
                <a:solidFill>
                  <a:srgbClr val="000000"/>
                </a:solidFill>
                <a:latin typeface="Times New Roman" panose="02020603050405020304"/>
              </a:rPr>
              <a:t>93%</a:t>
            </a:r>
          </a:p>
          <a:p>
            <a:pPr>
              <a:lnSpc>
                <a:spcPts val="3205"/>
              </a:lnSpc>
            </a:pPr>
            <a:r>
              <a:rPr lang="zh-CN" altLang="en-US" sz="2000" dirty="0" smtClean="0">
                <a:solidFill>
                  <a:srgbClr val="000000"/>
                </a:solidFill>
                <a:latin typeface="微软雅黑" panose="020B0503020204020204" charset="-122"/>
              </a:rPr>
              <a:t>人类专家阅读 </a:t>
            </a:r>
            <a:r>
              <a:rPr lang="en-US" altLang="zh-CN" sz="2000" b="1" dirty="0" smtClean="0">
                <a:solidFill>
                  <a:srgbClr val="FF0000"/>
                </a:solidFill>
                <a:latin typeface="Times New Roman" panose="02020603050405020304"/>
              </a:rPr>
              <a:t>1,000 </a:t>
            </a:r>
            <a:r>
              <a:rPr lang="zh-CN" altLang="en-US" sz="2000" dirty="0" smtClean="0">
                <a:solidFill>
                  <a:srgbClr val="000000"/>
                </a:solidFill>
                <a:latin typeface="微软雅黑" panose="020B0503020204020204" charset="-122"/>
              </a:rPr>
              <a:t>篇摘要，则系统的自动筛选敏感度可达到 </a:t>
            </a:r>
            <a:r>
              <a:rPr lang="en-US" altLang="zh-CN" sz="2000" b="1" dirty="0" smtClean="0">
                <a:solidFill>
                  <a:srgbClr val="000000"/>
                </a:solidFill>
                <a:latin typeface="Times New Roman" panose="02020603050405020304"/>
              </a:rPr>
              <a:t>95%</a:t>
            </a:r>
          </a:p>
          <a:p>
            <a:pPr>
              <a:lnSpc>
                <a:spcPts val="3190"/>
              </a:lnSpc>
            </a:pPr>
            <a:r>
              <a:rPr lang="en-US" altLang="zh-CN" sz="2000" dirty="0" smtClean="0">
                <a:solidFill>
                  <a:srgbClr val="0000FF"/>
                </a:solidFill>
                <a:latin typeface="Times New Roman" panose="02020603050405020304"/>
              </a:rPr>
              <a:t> (</a:t>
            </a:r>
            <a:r>
              <a:rPr lang="zh-CN" altLang="en-US" sz="2000" dirty="0" smtClean="0">
                <a:solidFill>
                  <a:srgbClr val="0000FF"/>
                </a:solidFill>
                <a:latin typeface="微软雅黑" panose="020B0503020204020204" charset="-122"/>
              </a:rPr>
              <a:t>人类专家以前需阅读 </a:t>
            </a:r>
            <a:r>
              <a:rPr lang="en-US" altLang="zh-CN" sz="2000" b="1" dirty="0" smtClean="0">
                <a:solidFill>
                  <a:srgbClr val="0000FF"/>
                </a:solidFill>
                <a:latin typeface="Times New Roman" panose="02020603050405020304"/>
              </a:rPr>
              <a:t>33,000 </a:t>
            </a:r>
            <a:r>
              <a:rPr lang="zh-CN" altLang="en-US" sz="2000" dirty="0" smtClean="0">
                <a:solidFill>
                  <a:srgbClr val="0000FF"/>
                </a:solidFill>
                <a:latin typeface="微软雅黑" panose="020B0503020204020204" charset="-122"/>
              </a:rPr>
              <a:t>篇摘要才能获得此效果</a:t>
            </a:r>
            <a:r>
              <a:rPr lang="en-US" altLang="zh-CN" sz="2000" dirty="0" smtClean="0">
                <a:solidFill>
                  <a:srgbClr val="0000FF"/>
                </a:solidFill>
                <a:latin typeface="Times New Roman" panose="02020603050405020304"/>
              </a:rPr>
              <a:t>)</a:t>
            </a:r>
            <a:endParaRPr lang="zh-CN" altLang="en-US" sz="2000" dirty="0">
              <a:solidFill>
                <a:srgbClr val="0000FF"/>
              </a:solidFill>
              <a:latin typeface="Times New Roman" panose="02020603050405020304"/>
            </a:endParaRPr>
          </a:p>
        </p:txBody>
      </p:sp>
    </p:spTree>
    <p:extLst>
      <p:ext uri="{BB962C8B-B14F-4D97-AF65-F5344CB8AC3E}">
        <p14:creationId xmlns:p14="http://schemas.microsoft.com/office/powerpoint/2010/main" val="197571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827584" y="2743180"/>
            <a:ext cx="7488832" cy="138499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r"/>
            <a:r>
              <a:rPr lang="en-US" altLang="zh-CN" sz="2800" b="1" dirty="0">
                <a:solidFill>
                  <a:srgbClr val="C00000"/>
                </a:solidFill>
                <a:latin typeface="Cambria" panose="02040503050406030204" pitchFamily="18" charset="0"/>
                <a:cs typeface="Arial" panose="020B0604020202020204" pitchFamily="34" charset="0"/>
              </a:rPr>
              <a:t>It is not knowledge, but the act of learning, </a:t>
            </a:r>
            <a:endParaRPr lang="en-US" altLang="zh-CN" sz="2800" b="1" dirty="0" smtClean="0">
              <a:solidFill>
                <a:srgbClr val="C00000"/>
              </a:solidFill>
              <a:latin typeface="Cambria" panose="02040503050406030204" pitchFamily="18" charset="0"/>
              <a:cs typeface="Arial" panose="020B0604020202020204" pitchFamily="34" charset="0"/>
            </a:endParaRPr>
          </a:p>
          <a:p>
            <a:pPr algn="r"/>
            <a:r>
              <a:rPr lang="en-US" altLang="zh-CN" sz="2800" b="1" dirty="0" smtClean="0">
                <a:solidFill>
                  <a:srgbClr val="C00000"/>
                </a:solidFill>
                <a:latin typeface="Cambria" panose="02040503050406030204" pitchFamily="18" charset="0"/>
                <a:cs typeface="Arial" panose="020B0604020202020204" pitchFamily="34" charset="0"/>
              </a:rPr>
              <a:t>which </a:t>
            </a:r>
            <a:r>
              <a:rPr lang="en-US" altLang="zh-CN" sz="2800" b="1" dirty="0">
                <a:solidFill>
                  <a:srgbClr val="C00000"/>
                </a:solidFill>
                <a:latin typeface="Cambria" panose="02040503050406030204" pitchFamily="18" charset="0"/>
                <a:cs typeface="Arial" panose="020B0604020202020204" pitchFamily="34" charset="0"/>
              </a:rPr>
              <a:t>grants the greatest enjoyment</a:t>
            </a:r>
            <a:r>
              <a:rPr lang="en-US" altLang="zh-CN" sz="2800" b="1" dirty="0" smtClean="0">
                <a:solidFill>
                  <a:srgbClr val="C00000"/>
                </a:solidFill>
                <a:latin typeface="Cambria" panose="02040503050406030204" pitchFamily="18" charset="0"/>
                <a:cs typeface="Arial" panose="020B0604020202020204" pitchFamily="34" charset="0"/>
              </a:rPr>
              <a:t>.</a:t>
            </a:r>
          </a:p>
          <a:p>
            <a:pPr algn="r">
              <a:spcBef>
                <a:spcPts val="1200"/>
              </a:spcBef>
            </a:pPr>
            <a:r>
              <a:rPr lang="en-US" altLang="zh-CN" b="1" dirty="0">
                <a:solidFill>
                  <a:srgbClr val="0070C0"/>
                </a:solidFill>
              </a:rPr>
              <a:t>Karl Friedrich Gauss, </a:t>
            </a:r>
            <a:r>
              <a:rPr lang="en-US" altLang="zh-CN" b="1" dirty="0" smtClean="0">
                <a:solidFill>
                  <a:srgbClr val="0070C0"/>
                </a:solidFill>
              </a:rPr>
              <a:t>1808</a:t>
            </a:r>
            <a:endParaRPr lang="zh-CN" alt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1948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5400" dirty="0" smtClean="0">
                <a:ea typeface="楷体_GB2312" pitchFamily="49" charset="-122"/>
              </a:rPr>
              <a:t>End of This Part</a:t>
            </a:r>
            <a:endParaRPr lang="zh-CN" altLang="en-US" sz="5400" dirty="0">
              <a:ea typeface="楷体_GB2312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05767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323850" y="1124744"/>
            <a:ext cx="8496300" cy="5474319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marL="0" indent="457200">
              <a:lnSpc>
                <a:spcPct val="120000"/>
              </a:lnSpc>
              <a:spcBef>
                <a:spcPts val="600"/>
              </a:spcBef>
              <a:buNone/>
            </a:pPr>
            <a:r>
              <a:rPr lang="zh-CN" altLang="en-US" sz="2800" b="1" dirty="0">
                <a:solidFill>
                  <a:srgbClr val="0000FF"/>
                </a:solidFill>
              </a:rPr>
              <a:t>机器学习</a:t>
            </a:r>
            <a:r>
              <a:rPr lang="zh-CN" altLang="en-US" sz="2800" dirty="0"/>
              <a:t>是关于如何让机器可以更好地处理某些特定任务</a:t>
            </a:r>
            <a:r>
              <a:rPr lang="zh-CN" altLang="en-US" sz="2800" dirty="0" smtClean="0"/>
              <a:t>的</a:t>
            </a:r>
            <a:r>
              <a:rPr lang="zh-CN" altLang="en-US" sz="2800" dirty="0"/>
              <a:t>一</a:t>
            </a:r>
            <a:r>
              <a:rPr lang="zh-CN" altLang="en-US" sz="2800" dirty="0" smtClean="0"/>
              <a:t>组技术与理论，它主要</a:t>
            </a:r>
            <a:r>
              <a:rPr lang="zh-CN" altLang="en-US" sz="2800" b="1" dirty="0" smtClean="0">
                <a:solidFill>
                  <a:srgbClr val="C00000"/>
                </a:solidFill>
              </a:rPr>
              <a:t>从</a:t>
            </a:r>
            <a:r>
              <a:rPr lang="zh-CN" altLang="en-US" sz="2800" b="1" dirty="0">
                <a:solidFill>
                  <a:srgbClr val="C00000"/>
                </a:solidFill>
              </a:rPr>
              <a:t>数据</a:t>
            </a:r>
            <a:r>
              <a:rPr lang="zh-CN" altLang="en-US" sz="2800" b="1" dirty="0" smtClean="0">
                <a:solidFill>
                  <a:srgbClr val="C00000"/>
                </a:solidFill>
              </a:rPr>
              <a:t>中学习</a:t>
            </a:r>
            <a:r>
              <a:rPr lang="zh-CN" altLang="en-US" sz="2800" dirty="0" smtClean="0"/>
              <a:t>，侧重</a:t>
            </a:r>
            <a:r>
              <a:rPr lang="zh-CN" altLang="en-US" sz="2800" b="1" dirty="0" smtClean="0">
                <a:solidFill>
                  <a:srgbClr val="C00000"/>
                </a:solidFill>
              </a:rPr>
              <a:t>建立基于相关关系或协变关系的</a:t>
            </a:r>
            <a:r>
              <a:rPr lang="zh-CN" altLang="en-US" sz="2800" b="1" dirty="0">
                <a:solidFill>
                  <a:srgbClr val="C00000"/>
                </a:solidFill>
              </a:rPr>
              <a:t>预测模型</a:t>
            </a:r>
            <a:r>
              <a:rPr lang="zh-CN" altLang="en-US" sz="2800" dirty="0" smtClean="0"/>
              <a:t>，不寻求建立基于</a:t>
            </a:r>
            <a:r>
              <a:rPr lang="zh-CN" altLang="en-US" sz="2800" dirty="0"/>
              <a:t>理论</a:t>
            </a:r>
            <a:r>
              <a:rPr lang="zh-CN" altLang="en-US" sz="2800" dirty="0" smtClean="0"/>
              <a:t>知识或物理机制的</a:t>
            </a:r>
            <a:r>
              <a:rPr lang="zh-CN" altLang="en-US" sz="2800" dirty="0"/>
              <a:t>解释</a:t>
            </a:r>
            <a:r>
              <a:rPr lang="zh-CN" altLang="en-US" sz="2800" dirty="0" smtClean="0"/>
              <a:t>模型。</a:t>
            </a:r>
            <a:endParaRPr lang="en-US" altLang="zh-CN" sz="2800" dirty="0" smtClean="0"/>
          </a:p>
          <a:p>
            <a:pPr marL="0" indent="457200">
              <a:lnSpc>
                <a:spcPct val="120000"/>
              </a:lnSpc>
              <a:spcBef>
                <a:spcPts val="600"/>
              </a:spcBef>
              <a:buNone/>
            </a:pPr>
            <a:r>
              <a:rPr lang="zh-CN" altLang="en-US" sz="2800" dirty="0" smtClean="0"/>
              <a:t>机器学习算法</a:t>
            </a:r>
            <a:r>
              <a:rPr lang="zh-CN" altLang="en-US" sz="2800" dirty="0"/>
              <a:t>具有一定的</a:t>
            </a:r>
            <a:r>
              <a:rPr lang="zh-CN" altLang="en-US" sz="2800" b="1" dirty="0">
                <a:solidFill>
                  <a:srgbClr val="C00000"/>
                </a:solidFill>
              </a:rPr>
              <a:t>自我更新和</a:t>
            </a:r>
            <a:r>
              <a:rPr lang="zh-CN" altLang="en-US" sz="2800" b="1" dirty="0" smtClean="0">
                <a:solidFill>
                  <a:srgbClr val="C00000"/>
                </a:solidFill>
              </a:rPr>
              <a:t>环境适应性</a:t>
            </a:r>
            <a:r>
              <a:rPr lang="zh-CN" altLang="en-US" sz="2800" dirty="0" smtClean="0"/>
              <a:t>，其中的模型参数和判断规则，可以根据确定的最优性目标进行调整。</a:t>
            </a:r>
            <a:endParaRPr lang="en-US" altLang="zh-CN" sz="2800" dirty="0" smtClean="0"/>
          </a:p>
          <a:p>
            <a:pPr marL="0" indent="457200">
              <a:lnSpc>
                <a:spcPct val="120000"/>
              </a:lnSpc>
              <a:spcBef>
                <a:spcPts val="600"/>
              </a:spcBef>
              <a:buNone/>
            </a:pPr>
            <a:r>
              <a:rPr lang="zh-CN" altLang="en-US" sz="2800" dirty="0" smtClean="0"/>
              <a:t>机器学习主要为其他数据应用系统提供</a:t>
            </a:r>
            <a:r>
              <a:rPr lang="zh-CN" altLang="en-US" sz="2800" b="1" dirty="0" smtClean="0">
                <a:solidFill>
                  <a:srgbClr val="C00000"/>
                </a:solidFill>
              </a:rPr>
              <a:t>能力部件</a:t>
            </a:r>
            <a:r>
              <a:rPr lang="zh-CN" altLang="en-US" sz="2800" dirty="0" smtClean="0"/>
              <a:t>，不仅能提升原有数据的应用效能，还有可能发现数据中以前没有观察到的</a:t>
            </a:r>
            <a:r>
              <a:rPr lang="zh-CN" altLang="en-US" sz="2800" b="1" dirty="0" smtClean="0">
                <a:solidFill>
                  <a:srgbClr val="C00000"/>
                </a:solidFill>
              </a:rPr>
              <a:t>新结构或新模式</a:t>
            </a:r>
            <a:r>
              <a:rPr lang="zh-CN" altLang="en-US" sz="2800" dirty="0" smtClean="0"/>
              <a:t>。</a:t>
            </a:r>
            <a:endParaRPr lang="zh-CN" altLang="en-US" sz="2800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 smtClean="0"/>
              <a:t>机器学习</a:t>
            </a:r>
            <a:r>
              <a:rPr lang="zh-CN" altLang="en-US" dirty="0" smtClean="0">
                <a:solidFill>
                  <a:srgbClr val="C00000"/>
                </a:solidFill>
              </a:rPr>
              <a:t>是什么</a:t>
            </a:r>
            <a:r>
              <a:rPr lang="zh-CN" altLang="en-US" dirty="0" smtClean="0"/>
              <a:t>？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8514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 algn="ctr">
              <a:lnSpc>
                <a:spcPct val="130000"/>
              </a:lnSpc>
              <a:buNone/>
            </a:pPr>
            <a:r>
              <a:rPr lang="zh-CN" altLang="en-US" dirty="0" smtClean="0">
                <a:solidFill>
                  <a:srgbClr val="0070C0"/>
                </a:solidFill>
              </a:rPr>
              <a:t>机器学习学什么？</a:t>
            </a:r>
            <a:endParaRPr lang="en-US" altLang="zh-CN" dirty="0" smtClean="0">
              <a:solidFill>
                <a:srgbClr val="0070C0"/>
              </a:solidFill>
            </a:endParaRPr>
          </a:p>
          <a:p>
            <a:pPr marL="0" indent="0" algn="ctr">
              <a:lnSpc>
                <a:spcPct val="130000"/>
              </a:lnSpc>
              <a:spcBef>
                <a:spcPts val="600"/>
              </a:spcBef>
              <a:buNone/>
            </a:pPr>
            <a:r>
              <a:rPr lang="zh-CN" altLang="en-US" dirty="0" smtClean="0">
                <a:solidFill>
                  <a:srgbClr val="C00000"/>
                </a:solidFill>
              </a:rPr>
              <a:t>学习 代表性数据 中的 感兴趣量与可观测量</a:t>
            </a:r>
            <a:endParaRPr lang="en-US" altLang="zh-CN" dirty="0" smtClean="0">
              <a:solidFill>
                <a:srgbClr val="C00000"/>
              </a:solidFill>
            </a:endParaRPr>
          </a:p>
          <a:p>
            <a:pPr marL="0" indent="0" algn="ctr">
              <a:lnSpc>
                <a:spcPct val="130000"/>
              </a:lnSpc>
              <a:spcBef>
                <a:spcPts val="600"/>
              </a:spcBef>
              <a:buNone/>
            </a:pPr>
            <a:r>
              <a:rPr lang="zh-CN" altLang="en-US" dirty="0" smtClean="0">
                <a:solidFill>
                  <a:srgbClr val="C00000"/>
                </a:solidFill>
              </a:rPr>
              <a:t>之间有意义的结构和关系，以便用于预测</a:t>
            </a:r>
            <a:endParaRPr lang="en-US" altLang="zh-CN" dirty="0" smtClean="0">
              <a:solidFill>
                <a:srgbClr val="C00000"/>
              </a:solidFill>
            </a:endParaRPr>
          </a:p>
          <a:p>
            <a:pPr>
              <a:lnSpc>
                <a:spcPct val="130000"/>
              </a:lnSpc>
            </a:pPr>
            <a:r>
              <a:rPr lang="zh-CN" altLang="en-US" sz="2000" dirty="0" smtClean="0"/>
              <a:t>如果</a:t>
            </a:r>
            <a:r>
              <a:rPr lang="zh-CN" altLang="en-US" sz="2000" dirty="0"/>
              <a:t>我下载</a:t>
            </a:r>
            <a:r>
              <a:rPr lang="zh-CN" altLang="en-US" sz="2000" dirty="0" smtClean="0"/>
              <a:t>一份</a:t>
            </a:r>
            <a:r>
              <a:rPr lang="zh-CN" altLang="en-US" sz="2000" dirty="0"/>
              <a:t>维基百科</a:t>
            </a:r>
            <a:r>
              <a:rPr lang="zh-CN" altLang="en-US" sz="2000" dirty="0" smtClean="0"/>
              <a:t>的全部内容副本到我</a:t>
            </a:r>
            <a:r>
              <a:rPr lang="zh-CN" altLang="en-US" sz="2000" dirty="0"/>
              <a:t>的电脑上</a:t>
            </a:r>
            <a:r>
              <a:rPr lang="zh-CN" altLang="en-US" sz="2000" dirty="0" smtClean="0"/>
              <a:t>，我的</a:t>
            </a:r>
            <a:r>
              <a:rPr lang="zh-CN" altLang="en-US" sz="2000" dirty="0"/>
              <a:t>电脑</a:t>
            </a:r>
            <a:r>
              <a:rPr lang="zh-CN" altLang="en-US" sz="2000" dirty="0" smtClean="0"/>
              <a:t>能学到什么？ 会变得</a:t>
            </a:r>
            <a:r>
              <a:rPr lang="zh-CN" altLang="en-US" sz="2000" dirty="0"/>
              <a:t>更聪明吗</a:t>
            </a:r>
            <a:r>
              <a:rPr lang="zh-CN" altLang="en-US" sz="2000" dirty="0" smtClean="0"/>
              <a:t>？</a:t>
            </a:r>
            <a:endParaRPr lang="en-US" altLang="zh-CN" sz="2000" dirty="0" smtClean="0"/>
          </a:p>
          <a:p>
            <a:pPr>
              <a:lnSpc>
                <a:spcPct val="130000"/>
              </a:lnSpc>
            </a:pPr>
            <a:r>
              <a:rPr lang="zh-CN" altLang="en-US" sz="2000" dirty="0" smtClean="0"/>
              <a:t>在开始</a:t>
            </a:r>
            <a:r>
              <a:rPr lang="zh-CN" altLang="en-US" sz="2000" dirty="0"/>
              <a:t>探索</a:t>
            </a:r>
            <a:r>
              <a:rPr lang="zh-CN" altLang="en-US" sz="2000" dirty="0" smtClean="0"/>
              <a:t>机器学习新大陆</a:t>
            </a:r>
            <a:r>
              <a:rPr lang="zh-CN" altLang="en-US" sz="2000" dirty="0"/>
              <a:t>之前，先来看看地图，了解一下主要地区</a:t>
            </a:r>
            <a:r>
              <a:rPr lang="zh-CN" altLang="en-US" sz="2000" dirty="0" smtClean="0"/>
              <a:t>和显著地标</a:t>
            </a:r>
            <a:r>
              <a:rPr lang="zh-CN" altLang="en-US" sz="2000" dirty="0"/>
              <a:t>： </a:t>
            </a:r>
            <a:endParaRPr lang="en-US" altLang="zh-CN" sz="2000" dirty="0" smtClean="0"/>
          </a:p>
          <a:p>
            <a:pPr lvl="1">
              <a:lnSpc>
                <a:spcPct val="130000"/>
              </a:lnSpc>
            </a:pPr>
            <a:r>
              <a:rPr lang="zh-CN" altLang="en-US" dirty="0" smtClean="0"/>
              <a:t>有监督</a:t>
            </a:r>
            <a:r>
              <a:rPr lang="zh-CN" altLang="en-US" dirty="0"/>
              <a:t>式与</a:t>
            </a:r>
            <a:r>
              <a:rPr lang="zh-CN" altLang="en-US" dirty="0" smtClean="0"/>
              <a:t>无监督学习</a:t>
            </a:r>
            <a:endParaRPr lang="en-US" altLang="zh-CN" dirty="0" smtClean="0"/>
          </a:p>
          <a:p>
            <a:pPr lvl="1">
              <a:lnSpc>
                <a:spcPct val="130000"/>
              </a:lnSpc>
            </a:pPr>
            <a:r>
              <a:rPr lang="zh-CN" altLang="en-US" dirty="0" smtClean="0"/>
              <a:t>在线</a:t>
            </a:r>
            <a:r>
              <a:rPr lang="zh-CN" altLang="en-US" dirty="0"/>
              <a:t>学习与批量</a:t>
            </a:r>
            <a:r>
              <a:rPr lang="zh-CN" altLang="en-US" dirty="0" smtClean="0"/>
              <a:t>学习</a:t>
            </a:r>
            <a:endParaRPr lang="en-US" altLang="zh-CN" dirty="0" smtClean="0"/>
          </a:p>
          <a:p>
            <a:pPr lvl="1">
              <a:lnSpc>
                <a:spcPct val="130000"/>
              </a:lnSpc>
            </a:pPr>
            <a:r>
              <a:rPr lang="zh-CN" altLang="en-US" dirty="0" smtClean="0"/>
              <a:t>基于</a:t>
            </a:r>
            <a:r>
              <a:rPr lang="zh-CN" altLang="en-US" dirty="0"/>
              <a:t>实例的与基于模型的</a:t>
            </a:r>
            <a:r>
              <a:rPr lang="zh-CN" altLang="en-US" dirty="0" smtClean="0"/>
              <a:t>学习</a:t>
            </a:r>
            <a:endParaRPr lang="en-US" altLang="zh-CN" dirty="0" smtClean="0"/>
          </a:p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zh-CN" altLang="en-US" sz="2000" dirty="0" smtClean="0"/>
              <a:t>机器学习</a:t>
            </a:r>
            <a:r>
              <a:rPr lang="zh-CN" altLang="en-US" sz="2000" dirty="0"/>
              <a:t>与传统编程技术有什么不同</a:t>
            </a:r>
            <a:r>
              <a:rPr lang="zh-CN" altLang="en-US" sz="2800" dirty="0"/>
              <a:t>？</a:t>
            </a:r>
          </a:p>
          <a:p>
            <a:pPr>
              <a:lnSpc>
                <a:spcPct val="130000"/>
              </a:lnSpc>
            </a:pPr>
            <a:endParaRPr lang="en-US" altLang="zh-CN" sz="2800" dirty="0" smtClean="0"/>
          </a:p>
          <a:p>
            <a:pPr>
              <a:lnSpc>
                <a:spcPct val="130000"/>
              </a:lnSpc>
            </a:pP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 smtClean="0"/>
              <a:t>机器</a:t>
            </a:r>
            <a:r>
              <a:rPr lang="zh-CN" altLang="en-US" dirty="0" smtClean="0">
                <a:solidFill>
                  <a:srgbClr val="C00000"/>
                </a:solidFill>
              </a:rPr>
              <a:t>学什么</a:t>
            </a:r>
            <a:r>
              <a:rPr lang="zh-CN" altLang="en-US" dirty="0" smtClean="0"/>
              <a:t>？机器</a:t>
            </a:r>
            <a:r>
              <a:rPr lang="zh-CN" altLang="en-US" dirty="0" smtClean="0">
                <a:solidFill>
                  <a:srgbClr val="C00000"/>
                </a:solidFill>
              </a:rPr>
              <a:t>怎么</a:t>
            </a:r>
            <a:r>
              <a:rPr lang="zh-CN" altLang="en-US" dirty="0">
                <a:solidFill>
                  <a:srgbClr val="C00000"/>
                </a:solidFill>
              </a:rPr>
              <a:t>学</a:t>
            </a:r>
            <a:r>
              <a:rPr lang="zh-CN" altLang="en-US" dirty="0" smtClean="0"/>
              <a:t>？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27514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323850" y="980728"/>
            <a:ext cx="8352606" cy="5543897"/>
          </a:xfrm>
        </p:spPr>
        <p:txBody>
          <a:bodyPr/>
          <a:lstStyle/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zh-CN" altLang="en-US" dirty="0" smtClean="0"/>
              <a:t>使用</a:t>
            </a:r>
            <a:r>
              <a:rPr lang="zh-CN" altLang="en-US" dirty="0">
                <a:solidFill>
                  <a:srgbClr val="FF0000"/>
                </a:solidFill>
              </a:rPr>
              <a:t>传统编程技术</a:t>
            </a:r>
            <a:r>
              <a:rPr lang="zh-CN" altLang="en-US" dirty="0" smtClean="0"/>
              <a:t>编制垃圾</a:t>
            </a:r>
            <a:r>
              <a:rPr lang="zh-CN" altLang="en-US" dirty="0"/>
              <a:t>邮件过滤</a:t>
            </a:r>
            <a:r>
              <a:rPr lang="zh-CN" altLang="en-US" dirty="0" smtClean="0"/>
              <a:t>软件</a:t>
            </a:r>
            <a:endParaRPr lang="en-US" altLang="zh-CN" dirty="0" smtClean="0"/>
          </a:p>
          <a:p>
            <a:pPr lvl="1">
              <a:lnSpc>
                <a:spcPct val="110000"/>
              </a:lnSpc>
              <a:spcBef>
                <a:spcPts val="600"/>
              </a:spcBef>
            </a:pPr>
            <a:r>
              <a:rPr lang="zh-CN" altLang="en-US" dirty="0"/>
              <a:t>先</a:t>
            </a:r>
            <a:r>
              <a:rPr lang="zh-CN" altLang="en-US" dirty="0" smtClean="0"/>
              <a:t>看看</a:t>
            </a:r>
            <a:r>
              <a:rPr lang="zh-CN" altLang="en-US" dirty="0"/>
              <a:t>垃圾邮件通常长什么样</a:t>
            </a:r>
            <a:r>
              <a:rPr lang="zh-CN" altLang="en-US" dirty="0" smtClean="0"/>
              <a:t>。可能</a:t>
            </a:r>
            <a:r>
              <a:rPr lang="zh-CN" altLang="en-US" dirty="0"/>
              <a:t>会注意到某些单词或用语（</a:t>
            </a:r>
            <a:r>
              <a:rPr lang="zh-CN" altLang="en-US" dirty="0" smtClean="0"/>
              <a:t>比如</a:t>
            </a:r>
            <a:r>
              <a:rPr lang="zh-CN" altLang="en-US" dirty="0"/>
              <a:t>“</a:t>
            </a:r>
            <a:r>
              <a:rPr lang="zh-CN" altLang="en-US" dirty="0" smtClean="0"/>
              <a:t>信用卡”“免费”等</a:t>
            </a:r>
            <a:r>
              <a:rPr lang="zh-CN" altLang="en-US" dirty="0"/>
              <a:t>字眼</a:t>
            </a:r>
            <a:r>
              <a:rPr lang="zh-CN" altLang="en-US" dirty="0" smtClean="0"/>
              <a:t>）在这类邮件中出现频率</a:t>
            </a:r>
            <a:r>
              <a:rPr lang="zh-CN" altLang="en-US" dirty="0"/>
              <a:t>非常</a:t>
            </a:r>
            <a:r>
              <a:rPr lang="zh-CN" altLang="en-US" dirty="0" smtClean="0"/>
              <a:t>高</a:t>
            </a:r>
            <a:endParaRPr lang="en-US" altLang="zh-CN" dirty="0" smtClean="0"/>
          </a:p>
          <a:p>
            <a:pPr lvl="1">
              <a:lnSpc>
                <a:spcPct val="110000"/>
              </a:lnSpc>
              <a:spcBef>
                <a:spcPts val="600"/>
              </a:spcBef>
            </a:pPr>
            <a:r>
              <a:rPr lang="zh-CN" altLang="en-US" dirty="0" smtClean="0"/>
              <a:t>为发现</a:t>
            </a:r>
            <a:r>
              <a:rPr lang="zh-CN" altLang="en-US" dirty="0"/>
              <a:t>的每个模式编写</a:t>
            </a:r>
            <a:r>
              <a:rPr lang="zh-CN" altLang="en-US" dirty="0" smtClean="0"/>
              <a:t>检测算法，</a:t>
            </a:r>
            <a:r>
              <a:rPr lang="zh-CN" altLang="en-US" dirty="0"/>
              <a:t>如果检测到一定数量</a:t>
            </a:r>
            <a:r>
              <a:rPr lang="zh-CN" altLang="en-US" dirty="0" smtClean="0"/>
              <a:t>的模式，程序</a:t>
            </a:r>
            <a:r>
              <a:rPr lang="zh-CN" altLang="en-US" dirty="0"/>
              <a:t>会将其标记为垃圾</a:t>
            </a:r>
            <a:r>
              <a:rPr lang="zh-CN" altLang="en-US" dirty="0" smtClean="0"/>
              <a:t>邮件</a:t>
            </a:r>
            <a:endParaRPr lang="en-US" altLang="zh-CN" dirty="0" smtClean="0"/>
          </a:p>
          <a:p>
            <a:pPr lvl="1">
              <a:lnSpc>
                <a:spcPct val="110000"/>
              </a:lnSpc>
              <a:spcBef>
                <a:spcPts val="600"/>
              </a:spcBef>
            </a:pPr>
            <a:r>
              <a:rPr lang="zh-CN" altLang="en-US" dirty="0" smtClean="0"/>
              <a:t> 测试</a:t>
            </a:r>
            <a:r>
              <a:rPr lang="zh-CN" altLang="en-US" dirty="0"/>
              <a:t>这个程序</a:t>
            </a:r>
            <a:r>
              <a:rPr lang="zh-CN" altLang="en-US" dirty="0" smtClean="0"/>
              <a:t>，不断重复前两个步骤，直到</a:t>
            </a:r>
            <a:r>
              <a:rPr lang="zh-CN" altLang="en-US" dirty="0"/>
              <a:t>它变得足够</a:t>
            </a:r>
            <a:r>
              <a:rPr lang="zh-CN" altLang="en-US" dirty="0" smtClean="0"/>
              <a:t>好</a:t>
            </a:r>
            <a:endParaRPr lang="en-US" altLang="zh-CN" dirty="0" smtClean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 smtClean="0"/>
              <a:t>使用传统编程技术的算法软件编制流程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1969" y="3573016"/>
            <a:ext cx="6260391" cy="3142869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691680" y="3789040"/>
            <a:ext cx="22322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000">
                <a:solidFill>
                  <a:srgbClr val="0070C0"/>
                </a:solidFill>
              </a:defRPr>
            </a:lvl1pPr>
          </a:lstStyle>
          <a:p>
            <a:pPr algn="l"/>
            <a:r>
              <a:rPr lang="zh-CN" altLang="en-US" dirty="0" smtClean="0"/>
              <a:t>传</a:t>
            </a:r>
            <a:r>
              <a:rPr lang="zh-CN" altLang="en-US" dirty="0"/>
              <a:t>统编程技术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717384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Tw Cen MT">
      <a:majorFont>
        <a:latin typeface="Tw Cen MT" panose="020B0602020104020603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2_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Tw Cen MT">
      <a:majorFont>
        <a:latin typeface="Tw Cen MT" panose="020B0602020104020603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1_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Tw Cen MT">
      <a:majorFont>
        <a:latin typeface="Tw Cen MT" panose="020B0602020104020603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13968</TotalTime>
  <Words>9022</Words>
  <Application>Microsoft Office PowerPoint</Application>
  <PresentationFormat>全屏显示(4:3)</PresentationFormat>
  <Paragraphs>363</Paragraphs>
  <Slides>61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61</vt:i4>
      </vt:variant>
    </vt:vector>
  </HeadingPairs>
  <TitlesOfParts>
    <vt:vector size="80" baseType="lpstr">
      <vt:lpstr>Arial Unicode MS</vt:lpstr>
      <vt:lpstr>GungsuhChe</vt:lpstr>
      <vt:lpstr>仿宋</vt:lpstr>
      <vt:lpstr>黑体</vt:lpstr>
      <vt:lpstr>华文仿宋</vt:lpstr>
      <vt:lpstr>华文新魏</vt:lpstr>
      <vt:lpstr>楷体</vt:lpstr>
      <vt:lpstr>楷体_GB2312</vt:lpstr>
      <vt:lpstr>宋体</vt:lpstr>
      <vt:lpstr>微软雅黑</vt:lpstr>
      <vt:lpstr>Arial</vt:lpstr>
      <vt:lpstr>Calibri</vt:lpstr>
      <vt:lpstr>Cambria</vt:lpstr>
      <vt:lpstr>Times New Roman</vt:lpstr>
      <vt:lpstr>Tw Cen MT</vt:lpstr>
      <vt:lpstr>Wingdings</vt:lpstr>
      <vt:lpstr>默认设计模板</vt:lpstr>
      <vt:lpstr>2_默认设计模板</vt:lpstr>
      <vt:lpstr>1_默认设计模板</vt:lpstr>
      <vt:lpstr>机器学习与模式识别   第1讲 绪论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End of This Part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Chen Jun</dc:creator>
  <cp:lastModifiedBy>User</cp:lastModifiedBy>
  <cp:revision>1426</cp:revision>
  <dcterms:created xsi:type="dcterms:W3CDTF">2007-08-09T07:10:26Z</dcterms:created>
  <dcterms:modified xsi:type="dcterms:W3CDTF">2021-01-07T08:57:33Z</dcterms:modified>
</cp:coreProperties>
</file>